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96" r:id="rId2"/>
    <p:sldMasterId id="2147483904" r:id="rId3"/>
  </p:sldMasterIdLst>
  <p:notesMasterIdLst>
    <p:notesMasterId r:id="rId77"/>
  </p:notesMasterIdLst>
  <p:handoutMasterIdLst>
    <p:handoutMasterId r:id="rId78"/>
  </p:handoutMasterIdLst>
  <p:sldIdLst>
    <p:sldId id="256" r:id="rId4"/>
    <p:sldId id="355" r:id="rId5"/>
    <p:sldId id="353" r:id="rId6"/>
    <p:sldId id="352" r:id="rId7"/>
    <p:sldId id="395" r:id="rId8"/>
    <p:sldId id="488" r:id="rId9"/>
    <p:sldId id="485" r:id="rId10"/>
    <p:sldId id="498" r:id="rId11"/>
    <p:sldId id="499" r:id="rId12"/>
    <p:sldId id="438" r:id="rId13"/>
    <p:sldId id="274" r:id="rId14"/>
    <p:sldId id="365" r:id="rId15"/>
    <p:sldId id="356" r:id="rId16"/>
    <p:sldId id="366" r:id="rId17"/>
    <p:sldId id="379" r:id="rId18"/>
    <p:sldId id="414" r:id="rId19"/>
    <p:sldId id="373" r:id="rId20"/>
    <p:sldId id="404" r:id="rId21"/>
    <p:sldId id="413" r:id="rId22"/>
    <p:sldId id="416" r:id="rId23"/>
    <p:sldId id="367" r:id="rId24"/>
    <p:sldId id="279" r:id="rId25"/>
    <p:sldId id="283" r:id="rId26"/>
    <p:sldId id="363" r:id="rId27"/>
    <p:sldId id="284" r:id="rId28"/>
    <p:sldId id="371" r:id="rId29"/>
    <p:sldId id="357" r:id="rId30"/>
    <p:sldId id="282" r:id="rId31"/>
    <p:sldId id="288" r:id="rId32"/>
    <p:sldId id="465" r:id="rId33"/>
    <p:sldId id="289" r:id="rId34"/>
    <p:sldId id="417" r:id="rId35"/>
    <p:sldId id="297" r:id="rId36"/>
    <p:sldId id="291" r:id="rId37"/>
    <p:sldId id="285" r:id="rId38"/>
    <p:sldId id="298" r:id="rId39"/>
    <p:sldId id="293" r:id="rId40"/>
    <p:sldId id="294" r:id="rId41"/>
    <p:sldId id="295" r:id="rId42"/>
    <p:sldId id="420" r:id="rId43"/>
    <p:sldId id="301" r:id="rId44"/>
    <p:sldId id="299" r:id="rId45"/>
    <p:sldId id="300" r:id="rId46"/>
    <p:sldId id="304" r:id="rId47"/>
    <p:sldId id="418" r:id="rId48"/>
    <p:sldId id="305" r:id="rId49"/>
    <p:sldId id="443" r:id="rId50"/>
    <p:sldId id="309" r:id="rId51"/>
    <p:sldId id="310" r:id="rId52"/>
    <p:sldId id="412" r:id="rId53"/>
    <p:sldId id="306" r:id="rId54"/>
    <p:sldId id="308" r:id="rId55"/>
    <p:sldId id="374" r:id="rId56"/>
    <p:sldId id="378" r:id="rId57"/>
    <p:sldId id="372" r:id="rId58"/>
    <p:sldId id="262" r:id="rId59"/>
    <p:sldId id="263" r:id="rId60"/>
    <p:sldId id="264" r:id="rId61"/>
    <p:sldId id="265" r:id="rId62"/>
    <p:sldId id="266" r:id="rId63"/>
    <p:sldId id="492" r:id="rId64"/>
    <p:sldId id="493" r:id="rId65"/>
    <p:sldId id="494" r:id="rId66"/>
    <p:sldId id="495" r:id="rId67"/>
    <p:sldId id="349" r:id="rId68"/>
    <p:sldId id="348" r:id="rId69"/>
    <p:sldId id="347" r:id="rId70"/>
    <p:sldId id="496" r:id="rId71"/>
    <p:sldId id="497" r:id="rId72"/>
    <p:sldId id="358" r:id="rId73"/>
    <p:sldId id="359" r:id="rId74"/>
    <p:sldId id="500" r:id="rId75"/>
    <p:sldId id="466" r:id="rId76"/>
  </p:sldIdLst>
  <p:sldSz cx="9144000" cy="6858000" type="screen4x3"/>
  <p:notesSz cx="7315200" cy="96012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9A77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906" autoAdjust="0"/>
    <p:restoredTop sz="67857" autoAdjust="0"/>
  </p:normalViewPr>
  <p:slideViewPr>
    <p:cSldViewPr>
      <p:cViewPr varScale="1">
        <p:scale>
          <a:sx n="84" d="100"/>
          <a:sy n="84" d="100"/>
        </p:scale>
        <p:origin x="1928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36004" cy="36004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16" Type="http://schemas.openxmlformats.org/officeDocument/2006/relationships/slide" Target="slides/slide13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74" Type="http://schemas.openxmlformats.org/officeDocument/2006/relationships/slide" Target="slides/slide71.xml"/><Relationship Id="rId79" Type="http://schemas.openxmlformats.org/officeDocument/2006/relationships/presProps" Target="presProps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82" Type="http://schemas.openxmlformats.org/officeDocument/2006/relationships/tableStyles" Target="tableStyles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80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handoutMaster" Target="handoutMasters/handoutMaster1.xml"/><Relationship Id="rId81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png"/></Relationships>
</file>

<file path=ppt/drawings/_rels/vmlDrawing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56.wmf"/><Relationship Id="rId1" Type="http://schemas.openxmlformats.org/officeDocument/2006/relationships/image" Target="../media/image55.wmf"/></Relationships>
</file>

<file path=ppt/drawings/_rels/vmlDrawing11.vml.rels><?xml version="1.0" encoding="UTF-8" standalone="yes"?>
<Relationships xmlns="http://schemas.openxmlformats.org/package/2006/relationships"><Relationship Id="rId2" Type="http://schemas.openxmlformats.org/officeDocument/2006/relationships/image" Target="../media/image58.wmf"/><Relationship Id="rId1" Type="http://schemas.openxmlformats.org/officeDocument/2006/relationships/image" Target="../media/image57.wmf"/></Relationships>
</file>

<file path=ppt/drawings/_rels/vmlDrawing12.vml.rels><?xml version="1.0" encoding="UTF-8" standalone="yes"?>
<Relationships xmlns="http://schemas.openxmlformats.org/package/2006/relationships"><Relationship Id="rId2" Type="http://schemas.openxmlformats.org/officeDocument/2006/relationships/image" Target="../media/image59.wmf"/><Relationship Id="rId1" Type="http://schemas.openxmlformats.org/officeDocument/2006/relationships/image" Target="../media/image58.wmf"/></Relationships>
</file>

<file path=ppt/drawings/_rels/vmlDrawing13.vml.rels><?xml version="1.0" encoding="UTF-8" standalone="yes"?>
<Relationships xmlns="http://schemas.openxmlformats.org/package/2006/relationships"><Relationship Id="rId2" Type="http://schemas.openxmlformats.org/officeDocument/2006/relationships/image" Target="../media/image68.wmf"/><Relationship Id="rId1" Type="http://schemas.openxmlformats.org/officeDocument/2006/relationships/image" Target="../media/image67.wmf"/></Relationships>
</file>

<file path=ppt/drawings/_rels/vmlDrawing14.vml.rels><?xml version="1.0" encoding="UTF-8" standalone="yes"?>
<Relationships xmlns="http://schemas.openxmlformats.org/package/2006/relationships"><Relationship Id="rId3" Type="http://schemas.openxmlformats.org/officeDocument/2006/relationships/image" Target="../media/image44.wmf"/><Relationship Id="rId2" Type="http://schemas.openxmlformats.org/officeDocument/2006/relationships/image" Target="../media/image72.wmf"/><Relationship Id="rId1" Type="http://schemas.openxmlformats.org/officeDocument/2006/relationships/image" Target="../media/image71.w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73.w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png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png"/></Relationships>
</file>

<file path=ppt/drawings/_rels/vmlDrawing18.vml.rels><?xml version="1.0" encoding="UTF-8" standalone="yes"?>
<Relationships xmlns="http://schemas.openxmlformats.org/package/2006/relationships"><Relationship Id="rId3" Type="http://schemas.openxmlformats.org/officeDocument/2006/relationships/image" Target="../media/image78.wmf"/><Relationship Id="rId7" Type="http://schemas.openxmlformats.org/officeDocument/2006/relationships/image" Target="../media/image82.wmf"/><Relationship Id="rId2" Type="http://schemas.openxmlformats.org/officeDocument/2006/relationships/image" Target="../media/image77.wmf"/><Relationship Id="rId1" Type="http://schemas.openxmlformats.org/officeDocument/2006/relationships/image" Target="../media/image15.png"/><Relationship Id="rId6" Type="http://schemas.openxmlformats.org/officeDocument/2006/relationships/image" Target="../media/image81.wmf"/><Relationship Id="rId5" Type="http://schemas.openxmlformats.org/officeDocument/2006/relationships/image" Target="../media/image80.wmf"/><Relationship Id="rId4" Type="http://schemas.openxmlformats.org/officeDocument/2006/relationships/image" Target="../media/image79.wmf"/></Relationships>
</file>

<file path=ppt/drawings/_rels/vmlDrawing19.vml.rels><?xml version="1.0" encoding="UTF-8" standalone="yes"?>
<Relationships xmlns="http://schemas.openxmlformats.org/package/2006/relationships"><Relationship Id="rId2" Type="http://schemas.openxmlformats.org/officeDocument/2006/relationships/image" Target="../media/image84.wmf"/><Relationship Id="rId1" Type="http://schemas.openxmlformats.org/officeDocument/2006/relationships/image" Target="../media/image83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png"/></Relationships>
</file>

<file path=ppt/drawings/_rels/vmlDrawing20.vml.rels><?xml version="1.0" encoding="UTF-8" standalone="yes"?>
<Relationships xmlns="http://schemas.openxmlformats.org/package/2006/relationships"><Relationship Id="rId3" Type="http://schemas.openxmlformats.org/officeDocument/2006/relationships/image" Target="../media/image87.wmf"/><Relationship Id="rId7" Type="http://schemas.openxmlformats.org/officeDocument/2006/relationships/image" Target="../media/image91.wmf"/><Relationship Id="rId2" Type="http://schemas.openxmlformats.org/officeDocument/2006/relationships/image" Target="../media/image86.wmf"/><Relationship Id="rId1" Type="http://schemas.openxmlformats.org/officeDocument/2006/relationships/image" Target="../media/image85.wmf"/><Relationship Id="rId6" Type="http://schemas.openxmlformats.org/officeDocument/2006/relationships/image" Target="../media/image90.wmf"/><Relationship Id="rId5" Type="http://schemas.openxmlformats.org/officeDocument/2006/relationships/image" Target="../media/image89.wmf"/><Relationship Id="rId4" Type="http://schemas.openxmlformats.org/officeDocument/2006/relationships/image" Target="../media/image88.wmf"/></Relationships>
</file>

<file path=ppt/drawings/_rels/vmlDrawing21.vml.rels><?xml version="1.0" encoding="UTF-8" standalone="yes"?>
<Relationships xmlns="http://schemas.openxmlformats.org/package/2006/relationships"><Relationship Id="rId8" Type="http://schemas.openxmlformats.org/officeDocument/2006/relationships/image" Target="../media/image99.wmf"/><Relationship Id="rId13" Type="http://schemas.openxmlformats.org/officeDocument/2006/relationships/image" Target="../media/image104.wmf"/><Relationship Id="rId18" Type="http://schemas.openxmlformats.org/officeDocument/2006/relationships/image" Target="../media/image109.wmf"/><Relationship Id="rId26" Type="http://schemas.openxmlformats.org/officeDocument/2006/relationships/image" Target="../media/image77.wmf"/><Relationship Id="rId3" Type="http://schemas.openxmlformats.org/officeDocument/2006/relationships/image" Target="../media/image94.wmf"/><Relationship Id="rId21" Type="http://schemas.openxmlformats.org/officeDocument/2006/relationships/image" Target="../media/image112.wmf"/><Relationship Id="rId7" Type="http://schemas.openxmlformats.org/officeDocument/2006/relationships/image" Target="../media/image98.wmf"/><Relationship Id="rId12" Type="http://schemas.openxmlformats.org/officeDocument/2006/relationships/image" Target="../media/image103.wmf"/><Relationship Id="rId17" Type="http://schemas.openxmlformats.org/officeDocument/2006/relationships/image" Target="../media/image108.wmf"/><Relationship Id="rId25" Type="http://schemas.openxmlformats.org/officeDocument/2006/relationships/image" Target="../media/image116.wmf"/><Relationship Id="rId2" Type="http://schemas.openxmlformats.org/officeDocument/2006/relationships/image" Target="../media/image93.wmf"/><Relationship Id="rId16" Type="http://schemas.openxmlformats.org/officeDocument/2006/relationships/image" Target="../media/image107.wmf"/><Relationship Id="rId20" Type="http://schemas.openxmlformats.org/officeDocument/2006/relationships/image" Target="../media/image111.wmf"/><Relationship Id="rId29" Type="http://schemas.openxmlformats.org/officeDocument/2006/relationships/image" Target="../media/image80.wmf"/><Relationship Id="rId1" Type="http://schemas.openxmlformats.org/officeDocument/2006/relationships/image" Target="../media/image92.wmf"/><Relationship Id="rId6" Type="http://schemas.openxmlformats.org/officeDocument/2006/relationships/image" Target="../media/image97.wmf"/><Relationship Id="rId11" Type="http://schemas.openxmlformats.org/officeDocument/2006/relationships/image" Target="../media/image102.wmf"/><Relationship Id="rId24" Type="http://schemas.openxmlformats.org/officeDocument/2006/relationships/image" Target="../media/image115.wmf"/><Relationship Id="rId5" Type="http://schemas.openxmlformats.org/officeDocument/2006/relationships/image" Target="../media/image96.wmf"/><Relationship Id="rId15" Type="http://schemas.openxmlformats.org/officeDocument/2006/relationships/image" Target="../media/image106.wmf"/><Relationship Id="rId23" Type="http://schemas.openxmlformats.org/officeDocument/2006/relationships/image" Target="../media/image114.wmf"/><Relationship Id="rId28" Type="http://schemas.openxmlformats.org/officeDocument/2006/relationships/image" Target="../media/image79.wmf"/><Relationship Id="rId10" Type="http://schemas.openxmlformats.org/officeDocument/2006/relationships/image" Target="../media/image101.wmf"/><Relationship Id="rId19" Type="http://schemas.openxmlformats.org/officeDocument/2006/relationships/image" Target="../media/image110.wmf"/><Relationship Id="rId31" Type="http://schemas.openxmlformats.org/officeDocument/2006/relationships/image" Target="../media/image118.wmf"/><Relationship Id="rId4" Type="http://schemas.openxmlformats.org/officeDocument/2006/relationships/image" Target="../media/image95.wmf"/><Relationship Id="rId9" Type="http://schemas.openxmlformats.org/officeDocument/2006/relationships/image" Target="../media/image100.wmf"/><Relationship Id="rId14" Type="http://schemas.openxmlformats.org/officeDocument/2006/relationships/image" Target="../media/image105.wmf"/><Relationship Id="rId22" Type="http://schemas.openxmlformats.org/officeDocument/2006/relationships/image" Target="../media/image113.wmf"/><Relationship Id="rId27" Type="http://schemas.openxmlformats.org/officeDocument/2006/relationships/image" Target="../media/image78.wmf"/><Relationship Id="rId30" Type="http://schemas.openxmlformats.org/officeDocument/2006/relationships/image" Target="../media/image117.wmf"/></Relationships>
</file>

<file path=ppt/drawings/_rels/vmlDrawing22.vml.rels><?xml version="1.0" encoding="UTF-8" standalone="yes"?>
<Relationships xmlns="http://schemas.openxmlformats.org/package/2006/relationships"><Relationship Id="rId3" Type="http://schemas.openxmlformats.org/officeDocument/2006/relationships/image" Target="../media/image78.wmf"/><Relationship Id="rId7" Type="http://schemas.openxmlformats.org/officeDocument/2006/relationships/image" Target="../media/image82.wmf"/><Relationship Id="rId2" Type="http://schemas.openxmlformats.org/officeDocument/2006/relationships/image" Target="../media/image77.wmf"/><Relationship Id="rId1" Type="http://schemas.openxmlformats.org/officeDocument/2006/relationships/image" Target="../media/image15.png"/><Relationship Id="rId6" Type="http://schemas.openxmlformats.org/officeDocument/2006/relationships/image" Target="../media/image81.wmf"/><Relationship Id="rId5" Type="http://schemas.openxmlformats.org/officeDocument/2006/relationships/image" Target="../media/image80.wmf"/><Relationship Id="rId4" Type="http://schemas.openxmlformats.org/officeDocument/2006/relationships/image" Target="../media/image79.wmf"/></Relationships>
</file>

<file path=ppt/drawings/_rels/vmlDrawing23.v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wmf"/><Relationship Id="rId3" Type="http://schemas.openxmlformats.org/officeDocument/2006/relationships/image" Target="../media/image121.wmf"/><Relationship Id="rId7" Type="http://schemas.openxmlformats.org/officeDocument/2006/relationships/image" Target="../media/image125.wmf"/><Relationship Id="rId2" Type="http://schemas.openxmlformats.org/officeDocument/2006/relationships/image" Target="../media/image120.wmf"/><Relationship Id="rId1" Type="http://schemas.openxmlformats.org/officeDocument/2006/relationships/image" Target="../media/image119.wmf"/><Relationship Id="rId6" Type="http://schemas.openxmlformats.org/officeDocument/2006/relationships/image" Target="../media/image124.wmf"/><Relationship Id="rId5" Type="http://schemas.openxmlformats.org/officeDocument/2006/relationships/image" Target="../media/image123.wmf"/><Relationship Id="rId4" Type="http://schemas.openxmlformats.org/officeDocument/2006/relationships/image" Target="../media/image122.w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9.w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6.w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8.png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7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png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31.wmf"/><Relationship Id="rId2" Type="http://schemas.openxmlformats.org/officeDocument/2006/relationships/image" Target="../media/image30.wmf"/><Relationship Id="rId1" Type="http://schemas.openxmlformats.org/officeDocument/2006/relationships/image" Target="../media/image29.wmf"/><Relationship Id="rId4" Type="http://schemas.openxmlformats.org/officeDocument/2006/relationships/image" Target="../media/image32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36.wmf"/><Relationship Id="rId1" Type="http://schemas.openxmlformats.org/officeDocument/2006/relationships/image" Target="../media/image35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43.wmf"/><Relationship Id="rId2" Type="http://schemas.openxmlformats.org/officeDocument/2006/relationships/image" Target="../media/image42.wmf"/><Relationship Id="rId1" Type="http://schemas.openxmlformats.org/officeDocument/2006/relationships/image" Target="../media/image41.wmf"/><Relationship Id="rId4" Type="http://schemas.openxmlformats.org/officeDocument/2006/relationships/image" Target="../media/image44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7.w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52.wmf"/><Relationship Id="rId2" Type="http://schemas.openxmlformats.org/officeDocument/2006/relationships/image" Target="../media/image51.wmf"/><Relationship Id="rId1" Type="http://schemas.openxmlformats.org/officeDocument/2006/relationships/image" Target="../media/image50.wmf"/><Relationship Id="rId4" Type="http://schemas.openxmlformats.org/officeDocument/2006/relationships/image" Target="../media/image53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169920" cy="480060"/>
          </a:xfrm>
          <a:prstGeom prst="rect">
            <a:avLst/>
          </a:prstGeom>
        </p:spPr>
        <p:txBody>
          <a:bodyPr vert="horz" lIns="96647" tIns="48325" rIns="96647" bIns="48325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7" y="1"/>
            <a:ext cx="3169920" cy="480060"/>
          </a:xfrm>
          <a:prstGeom prst="rect">
            <a:avLst/>
          </a:prstGeom>
        </p:spPr>
        <p:txBody>
          <a:bodyPr vert="horz" lIns="96647" tIns="48325" rIns="96647" bIns="48325" rtlCol="0"/>
          <a:lstStyle>
            <a:lvl1pPr algn="r">
              <a:defRPr sz="1300"/>
            </a:lvl1pPr>
          </a:lstStyle>
          <a:p>
            <a:fld id="{116CFE54-17EE-4EB9-A4C1-30DA30287B3C}" type="datetimeFigureOut">
              <a:rPr lang="en-US" smtClean="0"/>
              <a:pPr/>
              <a:t>10/13/18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47" tIns="48325" rIns="96647" bIns="48325" rtlCol="0" anchor="b"/>
          <a:lstStyle>
            <a:lvl1pPr algn="l">
              <a:defRPr sz="1300"/>
            </a:lvl1pPr>
          </a:lstStyle>
          <a:p>
            <a:r>
              <a:rPr lang="fr-FR"/>
              <a:t>CS376 Lecture 10 K. Grauman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47" tIns="48325" rIns="96647" bIns="48325" rtlCol="0" anchor="b"/>
          <a:lstStyle>
            <a:lvl1pPr algn="r">
              <a:defRPr sz="1300"/>
            </a:lvl1pPr>
          </a:lstStyle>
          <a:p>
            <a:fld id="{E2160343-FB1F-4549-AC0C-6CDDC33B960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912874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169920" cy="480060"/>
          </a:xfrm>
          <a:prstGeom prst="rect">
            <a:avLst/>
          </a:prstGeom>
        </p:spPr>
        <p:txBody>
          <a:bodyPr vert="horz" lIns="96647" tIns="48325" rIns="96647" bIns="48325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1"/>
            <a:ext cx="3169920" cy="480060"/>
          </a:xfrm>
          <a:prstGeom prst="rect">
            <a:avLst/>
          </a:prstGeom>
        </p:spPr>
        <p:txBody>
          <a:bodyPr vert="horz" lIns="96647" tIns="48325" rIns="96647" bIns="48325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300" smtClean="0">
                <a:latin typeface="+mn-lt"/>
              </a:defRPr>
            </a:lvl1pPr>
          </a:lstStyle>
          <a:p>
            <a:pPr>
              <a:defRPr/>
            </a:pPr>
            <a:fld id="{9D29FA2D-EF88-43C8-8189-07221871BC33}" type="datetimeFigureOut">
              <a:rPr lang="en-US"/>
              <a:pPr>
                <a:defRPr/>
              </a:pPr>
              <a:t>10/13/18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8888" y="722313"/>
            <a:ext cx="4797425" cy="35988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47" tIns="48325" rIns="96647" bIns="48325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1" y="4560570"/>
            <a:ext cx="5852160" cy="4320540"/>
          </a:xfrm>
          <a:prstGeom prst="rect">
            <a:avLst/>
          </a:prstGeom>
        </p:spPr>
        <p:txBody>
          <a:bodyPr vert="horz" lIns="96647" tIns="48325" rIns="96647" bIns="48325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47" tIns="48325" rIns="96647" bIns="48325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</a:defRPr>
            </a:lvl1pPr>
          </a:lstStyle>
          <a:p>
            <a:pPr>
              <a:defRPr/>
            </a:pPr>
            <a:r>
              <a:rPr lang="fr-FR"/>
              <a:t>CS376 Lecture 10 K. Grauman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47" tIns="48325" rIns="96647" bIns="48325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300" smtClean="0">
                <a:latin typeface="+mn-lt"/>
              </a:defRPr>
            </a:lvl1pPr>
          </a:lstStyle>
          <a:p>
            <a:pPr>
              <a:defRPr/>
            </a:pPr>
            <a:fld id="{9CAD1436-A6CB-4D91-9AC0-0AC23CB01ED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742358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8962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/>
          </a:p>
        </p:txBody>
      </p:sp>
      <p:sp>
        <p:nvSpPr>
          <p:cNvPr id="16896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D424F9EE-679E-4AEE-94DF-61482A146C16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1</a:t>
            </a:fld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CS376 Lecture 10 K. Grauman</a:t>
            </a:r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66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9766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dirty="0">
              <a:latin typeface="Arial" charset="0"/>
            </a:endParaRPr>
          </a:p>
        </p:txBody>
      </p:sp>
      <p:sp>
        <p:nvSpPr>
          <p:cNvPr id="49766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16D218DD-D17F-4B97-9E67-E1F6B263CEA1}" type="slidenum">
              <a:rPr lang="en-US" sz="1200">
                <a:solidFill>
                  <a:srgbClr val="000000"/>
                </a:solidFill>
                <a:latin typeface="Arial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12</a:t>
            </a:fld>
            <a:endParaRPr lang="en-US" sz="12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CS376 Lecture 10 K. Grauman</a:t>
            </a:r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73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0738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dirty="0"/>
          </a:p>
        </p:txBody>
      </p:sp>
      <p:sp>
        <p:nvSpPr>
          <p:cNvPr id="50073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2B35C4C6-11AF-421A-843E-0DC3C4639643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13</a:t>
            </a:fld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CS376 Lecture 10 K. Grauman</a:t>
            </a:r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68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98690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dirty="0">
              <a:latin typeface="Arial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CS376 Lecture 10 K. Grauman</a:t>
            </a:r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250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93251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CS376 Lecture 10 K. Grauman</a:t>
            </a:r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250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93251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CS376 Lecture 10 K. Grauman</a:t>
            </a:r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250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93251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CS376 Lecture 10 K. Grauman</a:t>
            </a:r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10FE297-77BC-48BE-A751-A5DF9A33258B}" type="slidenum">
              <a:rPr lang="en-US"/>
              <a:pPr/>
              <a:t>18</a:t>
            </a:fld>
            <a:endParaRPr lang="en-US"/>
          </a:p>
        </p:txBody>
      </p:sp>
      <p:sp>
        <p:nvSpPr>
          <p:cNvPr id="29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CS376 Lecture 10 K. Grauman</a:t>
            </a:r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CAD1436-A6CB-4D91-9AC0-0AC23CB01EDC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CS376 Lecture 10 K. Grauman</a:t>
            </a:r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78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63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dirty="0">
              <a:latin typeface="Arial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CS376 Lecture 10 K. Grauman</a:t>
            </a:r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85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5858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dirty="0">
              <a:latin typeface="Arial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CS376 Lecture 10 K. Grauman</a:t>
            </a:r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3058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/>
          </a:p>
        </p:txBody>
      </p:sp>
      <p:sp>
        <p:nvSpPr>
          <p:cNvPr id="17305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3C322AB3-F8DF-46BD-BC92-0A7D942E3815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2</a:t>
            </a:fld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CS376 Lecture 10 K. Grauman</a:t>
            </a:r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97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0978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>
              <a:latin typeface="Arial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CS376 Lecture 10 K. Grauman</a:t>
            </a:r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02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302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dirty="0"/>
          </a:p>
        </p:txBody>
      </p:sp>
      <p:sp>
        <p:nvSpPr>
          <p:cNvPr id="51302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5797B9E4-468C-463F-A883-899FBC14660F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24</a:t>
            </a:fld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CS376 Lecture 10 K. Grauman</a:t>
            </a:r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097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6098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51609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EB076179-4AF9-46DC-B05D-E361A988AA89}" type="slidenum">
              <a:rPr lang="en-US" sz="1200">
                <a:solidFill>
                  <a:srgbClr val="000000"/>
                </a:solidFill>
                <a:latin typeface="Arial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25</a:t>
            </a:fld>
            <a:endParaRPr lang="en-US" sz="12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CS376 Lecture 10 K. Grauman</a:t>
            </a:r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106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87107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CS376 Lecture 10 K. Grauman</a:t>
            </a:r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14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814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dirty="0"/>
          </a:p>
        </p:txBody>
      </p:sp>
      <p:sp>
        <p:nvSpPr>
          <p:cNvPr id="51814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45299491-2863-4CE3-8F00-B1AAEF64C71D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27</a:t>
            </a:fld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CS376 Lecture 10 K. Grauman</a:t>
            </a:r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217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21218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/>
          <a:p>
            <a:pPr defTabSz="914270">
              <a:spcBef>
                <a:spcPct val="0"/>
              </a:spcBef>
              <a:defRPr/>
            </a:pPr>
            <a:endParaRPr lang="en-US" dirty="0">
              <a:latin typeface="Arial" charset="0"/>
            </a:endParaRPr>
          </a:p>
        </p:txBody>
      </p:sp>
      <p:sp>
        <p:nvSpPr>
          <p:cNvPr id="52121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8D4048E7-F782-4035-ADAF-ED4B599C8882}" type="slidenum">
              <a:rPr lang="en-US" sz="1200">
                <a:solidFill>
                  <a:srgbClr val="000000"/>
                </a:solidFill>
                <a:latin typeface="Arial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28</a:t>
            </a:fld>
            <a:endParaRPr lang="en-US" sz="12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CS376 Lecture 10 K. Grauman</a:t>
            </a:r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553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3555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dirty="0">
              <a:latin typeface="Arial" charset="0"/>
            </a:endParaRPr>
          </a:p>
        </p:txBody>
      </p:sp>
      <p:sp>
        <p:nvSpPr>
          <p:cNvPr id="53555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EAA54775-58D8-4E75-AA5A-8C7CC00AA784}" type="slidenum">
              <a:rPr lang="en-US" sz="1200">
                <a:solidFill>
                  <a:srgbClr val="000000"/>
                </a:solidFill>
                <a:latin typeface="Arial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29</a:t>
            </a:fld>
            <a:endParaRPr lang="en-US" sz="12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CS376 Lecture 10 K. Grauman</a:t>
            </a:r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CAD1436-A6CB-4D91-9AC0-0AC23CB01EDC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CS376 Lecture 10 K. Grauman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23699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62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38626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algn="l">
              <a:spcBef>
                <a:spcPct val="50000"/>
              </a:spcBef>
            </a:pPr>
            <a:endParaRPr lang="en-US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CS376 Lecture 10 K. Grauman</a:t>
            </a:r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62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38626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CS376 Lecture 10 K. Grauman</a:t>
            </a:r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510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dirty="0"/>
          </a:p>
        </p:txBody>
      </p:sp>
      <p:sp>
        <p:nvSpPr>
          <p:cNvPr id="17510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6FE2665F-3EE2-440F-B06A-33EFDF2B4853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3</a:t>
            </a:fld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CS376 Lecture 10 K. Grauman</a:t>
            </a:r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26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23266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>
              <a:latin typeface="Arial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CS376 Lecture 10 K. Grauman</a:t>
            </a:r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84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47842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dirty="0">
              <a:latin typeface="Arial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CS376 Lecture 10 K. Grauman</a:t>
            </a:r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337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26338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dirty="0">
              <a:latin typeface="Arial" charset="0"/>
            </a:endParaRPr>
          </a:p>
        </p:txBody>
      </p:sp>
      <p:sp>
        <p:nvSpPr>
          <p:cNvPr id="52633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6CA3D70F-7664-445F-8A8B-3BAB28B0187D}" type="slidenum">
              <a:rPr lang="en-US" sz="1200">
                <a:solidFill>
                  <a:srgbClr val="000000"/>
                </a:solidFill>
                <a:latin typeface="Arial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35</a:t>
            </a:fld>
            <a:endParaRPr lang="en-US" sz="12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CS376 Lecture 10 K. Grauman</a:t>
            </a:r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76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44770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>
              <a:latin typeface="Arial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CS376 Lecture 10 K. Grauman</a:t>
            </a:r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93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51938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>
              <a:latin typeface="Arial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CS376 Lecture 10 K. Grauman</a:t>
            </a:r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98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53986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dirty="0">
              <a:latin typeface="Arial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CS376 Lecture 10 K. Grauman</a:t>
            </a:r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033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5603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80000"/>
              </a:lnSpc>
              <a:spcBef>
                <a:spcPct val="0"/>
              </a:spcBef>
            </a:pPr>
            <a:endParaRPr lang="en-US" sz="2300" dirty="0"/>
          </a:p>
        </p:txBody>
      </p:sp>
      <p:sp>
        <p:nvSpPr>
          <p:cNvPr id="55603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1BDCD052-8E84-48F5-AB22-237089094431}" type="slidenum">
              <a:rPr lang="en-US" sz="1200">
                <a:solidFill>
                  <a:srgbClr val="000000"/>
                </a:solidFill>
                <a:latin typeface="Arial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39</a:t>
            </a:fld>
            <a:endParaRPr lang="en-US" sz="12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CS376 Lecture 10 K. Grauman</a:t>
            </a:r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98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53986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dirty="0">
              <a:latin typeface="Arial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CS376 Lecture 10 K. Grauman</a:t>
            </a:r>
            <a:endParaRPr 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249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65250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dirty="0"/>
          </a:p>
        </p:txBody>
      </p:sp>
      <p:sp>
        <p:nvSpPr>
          <p:cNvPr id="56525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EC803E5F-1536-470C-8D12-73D639C2777A}" type="slidenum">
              <a:rPr lang="en-US" sz="1200">
                <a:solidFill>
                  <a:srgbClr val="000000"/>
                </a:solidFill>
                <a:latin typeface="Arial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41</a:t>
            </a:fld>
            <a:endParaRPr lang="en-US" sz="12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CS376 Lecture 10 K. Grauman</a:t>
            </a:r>
            <a:endParaRPr 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10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59106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dirty="0">
              <a:latin typeface="Arial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CS376 Lecture 10 K. Grauman</a:t>
            </a:r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715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/>
          </a:p>
        </p:txBody>
      </p:sp>
      <p:sp>
        <p:nvSpPr>
          <p:cNvPr id="17715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4EF4F4F6-C8E2-486D-80A2-3B77EAD5B7BD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4</a:t>
            </a:fld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CS376 Lecture 10 K. Grauman</a:t>
            </a:r>
            <a:endParaRPr 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17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62178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dirty="0">
              <a:latin typeface="Arial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CS376 Lecture 10 K. Grauman</a:t>
            </a:r>
            <a:endParaRPr 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4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73442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defTabSz="914270">
              <a:spcBef>
                <a:spcPct val="0"/>
              </a:spcBef>
              <a:defRPr/>
            </a:pP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CS376 Lecture 10 K. Grauman</a:t>
            </a:r>
            <a:endParaRPr 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249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65250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dirty="0">
              <a:latin typeface="Arial" charset="0"/>
            </a:endParaRPr>
          </a:p>
        </p:txBody>
      </p:sp>
      <p:sp>
        <p:nvSpPr>
          <p:cNvPr id="56525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EC803E5F-1536-470C-8D12-73D639C2777A}" type="slidenum">
              <a:rPr lang="en-US" sz="1200">
                <a:solidFill>
                  <a:srgbClr val="000000"/>
                </a:solidFill>
                <a:latin typeface="Arial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45</a:t>
            </a:fld>
            <a:endParaRPr lang="en-US" sz="12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CS376 Lecture 10 K. Grauman</a:t>
            </a:r>
            <a:endParaRPr 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51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78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Arial" pitchFamily="34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CS376 Lecture 10 K. Grauman</a:t>
            </a:r>
            <a:endParaRPr 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25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08258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defTabSz="914270">
              <a:spcBef>
                <a:spcPct val="0"/>
              </a:spcBef>
              <a:defRPr/>
            </a:pPr>
            <a:endParaRPr lang="en-US" b="1" dirty="0">
              <a:latin typeface="Arial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CS376 Lecture 10 K. Grauman</a:t>
            </a:r>
            <a:endParaRPr 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353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1235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dirty="0">
                <a:latin typeface="Arial" charset="0"/>
              </a:rPr>
              <a:t>http://www.robots.ox.ac.uk/~vdg/dynamics.html</a:t>
            </a:r>
          </a:p>
          <a:p>
            <a:pPr>
              <a:spcBef>
                <a:spcPct val="0"/>
              </a:spcBef>
            </a:pPr>
            <a:endParaRPr lang="en-US" dirty="0">
              <a:latin typeface="Arial" charset="0"/>
            </a:endParaRPr>
          </a:p>
        </p:txBody>
      </p:sp>
      <p:sp>
        <p:nvSpPr>
          <p:cNvPr id="61235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1FD803E9-6EB9-4E9B-871B-B5D71E5D44FD}" type="slidenum">
              <a:rPr lang="en-US" sz="1200">
                <a:solidFill>
                  <a:srgbClr val="000000"/>
                </a:solidFill>
                <a:latin typeface="Arial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49</a:t>
            </a:fld>
            <a:endParaRPr lang="en-US" sz="12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CS376 Lecture 10 K. Grauman</a:t>
            </a:r>
            <a:endParaRPr 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14270"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CAD1436-A6CB-4D91-9AC0-0AC23CB01EDC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CS376 Lecture 10 K. Grauman</a:t>
            </a:r>
            <a:endParaRPr 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06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0006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>
              <a:latin typeface="Arial" charset="0"/>
            </a:endParaRPr>
          </a:p>
        </p:txBody>
      </p:sp>
      <p:sp>
        <p:nvSpPr>
          <p:cNvPr id="60006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E191F12B-1C12-4A21-84B7-23304AB4E33C}" type="slidenum">
              <a:rPr lang="en-US" sz="1200">
                <a:solidFill>
                  <a:srgbClr val="000000"/>
                </a:solidFill>
                <a:latin typeface="Arial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51</a:t>
            </a:fld>
            <a:endParaRPr lang="en-US" sz="12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CS376 Lecture 10 K. Grauman</a:t>
            </a:r>
            <a:endParaRPr 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20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06210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>
              <a:latin typeface="Arial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CS376 Lecture 10 K. Grauman</a:t>
            </a:r>
            <a:endParaRPr 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298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95299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CS376 Lecture 10 K. Grauman</a:t>
            </a:r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2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15677166-B2EC-EC4B-9532-025C8FD6FE5D}" type="slidenum">
              <a:rPr lang="en-US" sz="1300" b="0"/>
              <a:pPr eaLnBrk="1" hangingPunct="1"/>
              <a:t>6</a:t>
            </a:fld>
            <a:endParaRPr lang="en-US" sz="1300" b="0"/>
          </a:p>
        </p:txBody>
      </p:sp>
      <p:sp>
        <p:nvSpPr>
          <p:cNvPr id="150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0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CAD1436-A6CB-4D91-9AC0-0AC23CB01EDC}" type="slidenum">
              <a:rPr lang="en-US" smtClean="0"/>
              <a:pPr>
                <a:defRPr/>
              </a:pPr>
              <a:t>54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CS376 Lecture 10 K. Grauman</a:t>
            </a:r>
            <a:endParaRPr 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154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89155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CS376 Lecture 10 K. Grauman</a:t>
            </a:r>
            <a:endParaRPr 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CAD1436-A6CB-4D91-9AC0-0AC23CB01EDC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56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376 Lecture 11 </a:t>
            </a:r>
          </a:p>
        </p:txBody>
      </p:sp>
    </p:spTree>
    <p:extLst>
      <p:ext uri="{BB962C8B-B14F-4D97-AF65-F5344CB8AC3E}">
        <p14:creationId xmlns:p14="http://schemas.microsoft.com/office/powerpoint/2010/main" val="143977631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CAD1436-A6CB-4D91-9AC0-0AC23CB01EDC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57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376 Lecture 11 </a:t>
            </a:r>
          </a:p>
        </p:txBody>
      </p:sp>
    </p:spTree>
    <p:extLst>
      <p:ext uri="{BB962C8B-B14F-4D97-AF65-F5344CB8AC3E}">
        <p14:creationId xmlns:p14="http://schemas.microsoft.com/office/powerpoint/2010/main" val="213651371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0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14402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dirty="0">
              <a:latin typeface="Arial" charset="0"/>
            </a:endParaRPr>
          </a:p>
        </p:txBody>
      </p:sp>
      <p:sp>
        <p:nvSpPr>
          <p:cNvPr id="61440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0" hangingPunct="0"/>
            <a:fld id="{0D7CFE28-04B3-4FCC-8C6F-AABFFEAAACF4}" type="slidenum">
              <a:rPr lang="en-US" sz="1200">
                <a:solidFill>
                  <a:srgbClr val="000000"/>
                </a:solidFill>
              </a:rPr>
              <a:pPr eaLnBrk="0" hangingPunct="0"/>
              <a:t>58</a:t>
            </a:fld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CS 376 Lecture 11 </a:t>
            </a:r>
          </a:p>
        </p:txBody>
      </p:sp>
    </p:spTree>
    <p:extLst>
      <p:ext uri="{BB962C8B-B14F-4D97-AF65-F5344CB8AC3E}">
        <p14:creationId xmlns:p14="http://schemas.microsoft.com/office/powerpoint/2010/main" val="282030301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26C2C5-82E7-47D2-97FB-E2DE053A92DB}" type="slidenum">
              <a:rPr lang="en-US" smtClean="0"/>
              <a:pPr/>
              <a:t>59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376 Lecture 11 </a:t>
            </a:r>
          </a:p>
        </p:txBody>
      </p:sp>
    </p:spTree>
    <p:extLst>
      <p:ext uri="{BB962C8B-B14F-4D97-AF65-F5344CB8AC3E}">
        <p14:creationId xmlns:p14="http://schemas.microsoft.com/office/powerpoint/2010/main" val="253745625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CAD1436-A6CB-4D91-9AC0-0AC23CB01EDC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60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376 Lecture 11 </a:t>
            </a:r>
          </a:p>
        </p:txBody>
      </p:sp>
    </p:spTree>
    <p:extLst>
      <p:ext uri="{BB962C8B-B14F-4D97-AF65-F5344CB8AC3E}">
        <p14:creationId xmlns:p14="http://schemas.microsoft.com/office/powerpoint/2010/main" val="418164520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26C2C5-82E7-47D2-97FB-E2DE053A92DB}" type="slidenum">
              <a:rPr lang="en-US" smtClean="0"/>
              <a:pPr/>
              <a:t>61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376 Lecture 11 </a:t>
            </a:r>
          </a:p>
        </p:txBody>
      </p:sp>
    </p:spTree>
    <p:extLst>
      <p:ext uri="{BB962C8B-B14F-4D97-AF65-F5344CB8AC3E}">
        <p14:creationId xmlns:p14="http://schemas.microsoft.com/office/powerpoint/2010/main" val="136337209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85372" indent="-302066">
              <a:defRPr>
                <a:solidFill>
                  <a:schemeClr val="tx1"/>
                </a:solidFill>
                <a:latin typeface="Arial" charset="0"/>
              </a:defRPr>
            </a:lvl2pPr>
            <a:lvl3pPr marL="1208265" indent="-241653">
              <a:defRPr>
                <a:solidFill>
                  <a:schemeClr val="tx1"/>
                </a:solidFill>
                <a:latin typeface="Arial" charset="0"/>
              </a:defRPr>
            </a:lvl3pPr>
            <a:lvl4pPr marL="1691571" indent="-241653">
              <a:defRPr>
                <a:solidFill>
                  <a:schemeClr val="tx1"/>
                </a:solidFill>
                <a:latin typeface="Arial" charset="0"/>
              </a:defRPr>
            </a:lvl4pPr>
            <a:lvl5pPr marL="2174878" indent="-241653">
              <a:defRPr>
                <a:solidFill>
                  <a:schemeClr val="tx1"/>
                </a:solidFill>
                <a:latin typeface="Arial" charset="0"/>
              </a:defRPr>
            </a:lvl5pPr>
            <a:lvl6pPr marL="2658184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141490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624796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108102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99794359-6287-468E-9815-026601D398BE}" type="slidenum">
              <a:rPr lang="en-US">
                <a:solidFill>
                  <a:prstClr val="black"/>
                </a:solidFill>
              </a:rPr>
              <a:pPr/>
              <a:t>62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1300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00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CS 376 Lecture 11 </a:t>
            </a:r>
          </a:p>
        </p:txBody>
      </p:sp>
    </p:spTree>
    <p:extLst>
      <p:ext uri="{BB962C8B-B14F-4D97-AF65-F5344CB8AC3E}">
        <p14:creationId xmlns:p14="http://schemas.microsoft.com/office/powerpoint/2010/main" val="219592531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85372" indent="-302066">
              <a:defRPr>
                <a:solidFill>
                  <a:schemeClr val="tx1"/>
                </a:solidFill>
                <a:latin typeface="Arial" charset="0"/>
              </a:defRPr>
            </a:lvl2pPr>
            <a:lvl3pPr marL="1208265" indent="-241653">
              <a:defRPr>
                <a:solidFill>
                  <a:schemeClr val="tx1"/>
                </a:solidFill>
                <a:latin typeface="Arial" charset="0"/>
              </a:defRPr>
            </a:lvl3pPr>
            <a:lvl4pPr marL="1691571" indent="-241653">
              <a:defRPr>
                <a:solidFill>
                  <a:schemeClr val="tx1"/>
                </a:solidFill>
                <a:latin typeface="Arial" charset="0"/>
              </a:defRPr>
            </a:lvl4pPr>
            <a:lvl5pPr marL="2174878" indent="-241653">
              <a:defRPr>
                <a:solidFill>
                  <a:schemeClr val="tx1"/>
                </a:solidFill>
                <a:latin typeface="Arial" charset="0"/>
              </a:defRPr>
            </a:lvl5pPr>
            <a:lvl6pPr marL="2658184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141490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624796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108102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D17DD13B-371E-486D-B188-9FB2DD547C29}" type="slidenum">
              <a:rPr lang="en-US">
                <a:solidFill>
                  <a:prstClr val="black"/>
                </a:solidFill>
              </a:rPr>
              <a:pPr/>
              <a:t>63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1310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10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CS 376 Lecture 11 </a:t>
            </a:r>
          </a:p>
        </p:txBody>
      </p:sp>
    </p:spTree>
    <p:extLst>
      <p:ext uri="{BB962C8B-B14F-4D97-AF65-F5344CB8AC3E}">
        <p14:creationId xmlns:p14="http://schemas.microsoft.com/office/powerpoint/2010/main" val="30113966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rtl="0"/>
            <a:fld id="{ABB4D7A8-20D6-4DDB-BFEC-01E606D4E1AB}" type="slidenum">
              <a:rPr lang="en-US">
                <a:solidFill>
                  <a:prstClr val="black"/>
                </a:solidFill>
                <a:latin typeface="Calibri"/>
              </a:rPr>
              <a:pPr algn="r" rtl="0"/>
              <a:t>7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376 Lecture 8 Fitting</a:t>
            </a: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4F975D8E-CFFE-41E0-8501-CB162437617B}" type="slidenum">
              <a:rPr lang="en-US">
                <a:solidFill>
                  <a:prstClr val="black"/>
                </a:solidFill>
                <a:latin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64</a:t>
            </a:fld>
            <a:endParaRPr 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145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4125" y="717550"/>
            <a:ext cx="4779963" cy="3584575"/>
          </a:xfrm>
          <a:ln/>
        </p:spPr>
      </p:sp>
      <p:sp>
        <p:nvSpPr>
          <p:cNvPr id="1454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9961" y="4540568"/>
            <a:ext cx="5384800" cy="4378881"/>
          </a:xfrm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CS 376 Lecture 11 </a:t>
            </a:r>
          </a:p>
        </p:txBody>
      </p:sp>
    </p:spTree>
    <p:extLst>
      <p:ext uri="{BB962C8B-B14F-4D97-AF65-F5344CB8AC3E}">
        <p14:creationId xmlns:p14="http://schemas.microsoft.com/office/powerpoint/2010/main" val="426433449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26C2C5-82E7-47D2-97FB-E2DE053A92DB}" type="slidenum">
              <a:rPr lang="en-US" smtClean="0"/>
              <a:pPr/>
              <a:t>65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376 Lecture 11 </a:t>
            </a:r>
          </a:p>
        </p:txBody>
      </p:sp>
    </p:spTree>
    <p:extLst>
      <p:ext uri="{BB962C8B-B14F-4D97-AF65-F5344CB8AC3E}">
        <p14:creationId xmlns:p14="http://schemas.microsoft.com/office/powerpoint/2010/main" val="51684166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26C2C5-82E7-47D2-97FB-E2DE053A92DB}" type="slidenum">
              <a:rPr lang="en-US" smtClean="0"/>
              <a:pPr/>
              <a:t>66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376 Lecture 11 </a:t>
            </a:r>
          </a:p>
        </p:txBody>
      </p:sp>
    </p:spTree>
    <p:extLst>
      <p:ext uri="{BB962C8B-B14F-4D97-AF65-F5344CB8AC3E}">
        <p14:creationId xmlns:p14="http://schemas.microsoft.com/office/powerpoint/2010/main" val="1241127879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26C2C5-82E7-47D2-97FB-E2DE053A92DB}" type="slidenum">
              <a:rPr lang="en-US" smtClean="0"/>
              <a:pPr/>
              <a:t>67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376 Lecture 11 </a:t>
            </a:r>
          </a:p>
        </p:txBody>
      </p:sp>
    </p:spTree>
    <p:extLst>
      <p:ext uri="{BB962C8B-B14F-4D97-AF65-F5344CB8AC3E}">
        <p14:creationId xmlns:p14="http://schemas.microsoft.com/office/powerpoint/2010/main" val="279853513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26C2C5-82E7-47D2-97FB-E2DE053A92DB}" type="slidenum">
              <a:rPr lang="en-US" smtClean="0"/>
              <a:pPr/>
              <a:t>70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376 Lecture 11 </a:t>
            </a:r>
          </a:p>
        </p:txBody>
      </p:sp>
    </p:spTree>
    <p:extLst>
      <p:ext uri="{BB962C8B-B14F-4D97-AF65-F5344CB8AC3E}">
        <p14:creationId xmlns:p14="http://schemas.microsoft.com/office/powerpoint/2010/main" val="39876813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26C2C5-82E7-47D2-97FB-E2DE053A92DB}" type="slidenum">
              <a:rPr lang="en-US" smtClean="0"/>
              <a:pPr/>
              <a:t>71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376 Lecture 11 </a:t>
            </a:r>
          </a:p>
        </p:txBody>
      </p:sp>
    </p:spTree>
    <p:extLst>
      <p:ext uri="{BB962C8B-B14F-4D97-AF65-F5344CB8AC3E}">
        <p14:creationId xmlns:p14="http://schemas.microsoft.com/office/powerpoint/2010/main" val="1573836930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2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15677166-B2EC-EC4B-9532-025C8FD6FE5D}" type="slidenum">
              <a:rPr lang="en-US" sz="1300" b="0"/>
              <a:pPr eaLnBrk="1" hangingPunct="1"/>
              <a:t>72</a:t>
            </a:fld>
            <a:endParaRPr lang="en-US" sz="1300" b="0"/>
          </a:p>
        </p:txBody>
      </p:sp>
      <p:sp>
        <p:nvSpPr>
          <p:cNvPr id="150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0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03830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2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15677166-B2EC-EC4B-9532-025C8FD6FE5D}" type="slidenum">
              <a:rPr lang="en-US" sz="1300" b="0"/>
              <a:pPr eaLnBrk="1" hangingPunct="1"/>
              <a:t>8</a:t>
            </a:fld>
            <a:endParaRPr lang="en-US" sz="1300" b="0"/>
          </a:p>
        </p:txBody>
      </p:sp>
      <p:sp>
        <p:nvSpPr>
          <p:cNvPr id="150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0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62528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2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15677166-B2EC-EC4B-9532-025C8FD6FE5D}" type="slidenum">
              <a:rPr lang="en-US" sz="1300" b="0"/>
              <a:pPr eaLnBrk="1" hangingPunct="1"/>
              <a:t>9</a:t>
            </a:fld>
            <a:endParaRPr lang="en-US" sz="1300" b="0"/>
          </a:p>
        </p:txBody>
      </p:sp>
      <p:sp>
        <p:nvSpPr>
          <p:cNvPr id="150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0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60257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3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811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dirty="0">
              <a:latin typeface="Arial" charset="0"/>
            </a:endParaRPr>
          </a:p>
        </p:txBody>
      </p:sp>
      <p:sp>
        <p:nvSpPr>
          <p:cNvPr id="21811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D5323A8B-F28B-49D4-B382-A91B1C156833}" type="slidenum">
              <a:rPr lang="en-US" sz="1200">
                <a:solidFill>
                  <a:srgbClr val="000000"/>
                </a:solidFill>
                <a:latin typeface="Arial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11</a:t>
            </a:fld>
            <a:endParaRPr lang="en-US" sz="12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CS376 Lecture 10 K. Grauman</a:t>
            </a:r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4B13169-B0AF-F043-9B90-E245EA3253A2}" type="datetime1">
              <a:rPr lang="en-US" smtClean="0"/>
              <a:pPr>
                <a:defRPr/>
              </a:pPr>
              <a:t>10/13/18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72C17C-0944-4492-8633-FEE28760635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6750DA1-343E-6245-BA65-3ECD1E672082}" type="datetime1">
              <a:rPr lang="en-US" smtClean="0"/>
              <a:pPr>
                <a:defRPr/>
              </a:pPr>
              <a:t>10/13/18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A8C5A63-A8B2-409E-97AA-2237790EBFD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3E78297-6D7F-994F-900B-30CB78DFA061}" type="datetime1">
              <a:rPr lang="en-US" smtClean="0"/>
              <a:pPr>
                <a:defRPr/>
              </a:pPr>
              <a:t>10/13/18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5AC1E0B-AAA6-41AB-BB1E-A81453E9E38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E931334-81D1-5A40-B9ED-410608D5B150}" type="datetime1">
              <a:rPr lang="en-US" smtClean="0"/>
              <a:pPr>
                <a:defRPr/>
              </a:pPr>
              <a:t>10/13/18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1A42E28-4505-4D7E-B551-6BDC041E579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8B114C3-76F6-2747-8D2D-58AC9FA9A8EA}" type="datetime1">
              <a:rPr lang="en-US" smtClean="0"/>
              <a:pPr>
                <a:defRPr/>
              </a:pPr>
              <a:t>10/13/18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FDB6392-078D-4450-A240-BFDE83E9993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5045869-7888-4C4F-9E54-BB9D98927FCE}" type="datetime1">
              <a:rPr lang="en-US" smtClean="0"/>
              <a:pPr>
                <a:defRPr/>
              </a:pPr>
              <a:t>10/13/18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75EDC10-8AFF-41D4-9049-F608307433B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8A84B02-5DA4-7345-A2DF-0D53262EB42F}" type="datetime1">
              <a:rPr lang="en-US" smtClean="0"/>
              <a:pPr>
                <a:defRPr/>
              </a:pPr>
              <a:t>10/13/18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DBC6B51-F827-4850-A478-E42271B8F84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EDE0F50-EAB7-CE4E-BC55-668622F1DB83}" type="datetime1">
              <a:rPr lang="en-US" smtClean="0"/>
              <a:pPr>
                <a:defRPr/>
              </a:pPr>
              <a:t>10/13/18</a:t>
            </a:fld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CC92A4B-BB3D-44E3-8F3C-A07EC7B80F9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83CA12-F44A-2941-BBA9-29DD8517F6DD}" type="datetime1">
              <a:rPr lang="en-US" smtClean="0"/>
              <a:pPr>
                <a:defRPr/>
              </a:pPr>
              <a:t>10/13/18</a:t>
            </a:fld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2ECC909-FDA4-4558-BB7A-B9A4BC0E8A2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0A91DF-4268-FD48-BCED-6F64A54C0B9C}" type="datetime1">
              <a:rPr lang="en-US" smtClean="0"/>
              <a:pPr>
                <a:defRPr/>
              </a:pPr>
              <a:t>10/13/18</a:t>
            </a:fld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91100F4-55C6-49EE-89DE-565F9505510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95BD427-53D3-F14A-ADDB-5C6D1A02DA77}" type="datetime1">
              <a:rPr lang="en-US" smtClean="0"/>
              <a:pPr>
                <a:defRPr/>
              </a:pPr>
              <a:t>10/13/18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9AC3DDA-570D-41A3-8CE9-2802200A014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76B1A68-210A-4647-99F7-A7C1846707A2}" type="datetime1">
              <a:rPr lang="en-US" smtClean="0"/>
              <a:pPr>
                <a:defRPr/>
              </a:pPr>
              <a:t>10/13/18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F4E5C9-572B-434B-B5A8-C78A5BE08FB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B2F4E5-D82A-944B-9CDB-A919A8BA4947}" type="datetime1">
              <a:rPr lang="en-US" smtClean="0"/>
              <a:pPr>
                <a:defRPr/>
              </a:pPr>
              <a:t>10/13/18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80AD246-E28E-4B9D-AFA3-6E7B80DA910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EE392BF-BB26-CE40-A0BD-00502BF045AB}" type="datetime1">
              <a:rPr lang="en-US" smtClean="0"/>
              <a:pPr>
                <a:defRPr/>
              </a:pPr>
              <a:t>10/13/18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6C7745-09E0-4DD0-BC14-656DC1C2357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FAA6867-8FED-5640-8D95-87F64FB1066E}" type="datetime1">
              <a:rPr lang="en-US" smtClean="0"/>
              <a:pPr>
                <a:defRPr/>
              </a:pPr>
              <a:t>10/13/18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C619481-1261-4608-A7FE-247660FBD7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fld id="{400F83D4-3813-CB40-B6E3-D07ABEC23B97}" type="datetime1">
              <a:rPr lang="en-US" sz="1400" b="1" kern="120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l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10/13/18</a:t>
            </a:fld>
            <a:endParaRPr lang="en-US" sz="1400" b="1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b="1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59EA4D7B-2183-4474-AC85-CFE887036050}" type="slidenum">
              <a:rPr lang="en-US" sz="1400" b="1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b="1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fld id="{BBE657A1-6986-604D-9C17-5471F5F36A9D}" type="datetime1">
              <a:rPr lang="en-US" sz="1400" b="1" kern="120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l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10/13/18</a:t>
            </a:fld>
            <a:endParaRPr lang="en-US" sz="1400" b="1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b="1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7873D751-AA72-4E66-8CAE-CB9373F7C715}" type="slidenum">
              <a:rPr lang="en-US" sz="1400" b="1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b="1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fld id="{A9981BE0-B0D1-1A4D-A16C-B080142601A6}" type="datetime1">
              <a:rPr lang="en-US" sz="1400" b="1" kern="120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l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10/13/18</a:t>
            </a:fld>
            <a:endParaRPr lang="en-US" sz="1400" b="1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b="1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C78DCEBF-97A1-4438-960C-7E4846D8A15F}" type="slidenum">
              <a:rPr lang="en-US" sz="1400" b="1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b="1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fld id="{CBE615E5-B219-EA48-8F5E-654E5E805D6F}" type="datetime1">
              <a:rPr lang="en-US" sz="1400" b="1" kern="120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l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10/13/18</a:t>
            </a:fld>
            <a:endParaRPr lang="en-US" sz="1400" b="1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b="1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ADE830BF-EB12-477B-BE67-B620E5820261}" type="slidenum">
              <a:rPr lang="en-US" sz="1400" b="1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b="1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fld id="{F07B8B00-D9D6-D04D-A104-31D56D84CD6F}" type="datetime1">
              <a:rPr lang="en-US" sz="1400" b="1" kern="120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l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10/13/18</a:t>
            </a:fld>
            <a:endParaRPr lang="en-US" sz="1400" b="1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b="1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C48A53EB-13AD-466F-ACFE-F600C5095DCA}" type="slidenum">
              <a:rPr lang="en-US" sz="1400" b="1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b="1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fld id="{42096AAA-86F6-A44D-AB05-3A4BCD0E6F81}" type="datetime1">
              <a:rPr lang="en-US" sz="1400" b="1" kern="120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l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10/13/18</a:t>
            </a:fld>
            <a:endParaRPr lang="en-US" sz="1400" b="1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b="1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E3E62B17-2529-404C-94E2-5CFDA5836046}" type="slidenum">
              <a:rPr lang="en-US" sz="1400" b="1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b="1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fld id="{99363542-CE0D-1042-821E-EE4FE96B03FC}" type="datetime1">
              <a:rPr lang="en-US" sz="1400" b="1" kern="120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l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10/13/18</a:t>
            </a:fld>
            <a:endParaRPr lang="en-US" sz="1400" b="1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b="1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F2D9C110-41A0-4013-BEE6-5C837F41CB02}" type="slidenum">
              <a:rPr lang="en-US" sz="1400" b="1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b="1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D12D2C8-41A8-524E-9D6D-AFC14063CCC1}" type="datetime1">
              <a:rPr lang="en-US" smtClean="0"/>
              <a:pPr>
                <a:defRPr/>
              </a:pPr>
              <a:t>10/13/18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4AF3497-883E-4D84-90FB-0FFA5E5C186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fld id="{D32F9F43-5D5E-AF42-9437-279A1ACEAEBB}" type="datetime1">
              <a:rPr lang="en-US" sz="1400" b="1" kern="120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l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10/13/18</a:t>
            </a:fld>
            <a:endParaRPr lang="en-US" sz="1400" b="1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b="1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C7A46CF9-A81B-41FD-9FDE-DE1570193C5C}" type="slidenum">
              <a:rPr lang="en-US" sz="1400" b="1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b="1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fld id="{77E72048-23A2-4043-B0C5-5B529CBF677C}" type="datetime1">
              <a:rPr lang="en-US" sz="1400" b="1" kern="120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l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10/13/18</a:t>
            </a:fld>
            <a:endParaRPr lang="en-US" sz="1400" b="1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b="1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30FAFEED-BA70-4E0E-9865-1F195539B6F1}" type="slidenum">
              <a:rPr lang="en-US" sz="1400" b="1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b="1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fld id="{BD9F9798-22BD-F748-A29F-1A8DDDB557A0}" type="datetime1">
              <a:rPr lang="en-US" sz="1400" b="1" kern="120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l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10/13/18</a:t>
            </a:fld>
            <a:endParaRPr lang="en-US" sz="1400" b="1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b="1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4470D30C-C8B1-4990-984E-274A9093BAC5}" type="slidenum">
              <a:rPr lang="en-US" sz="1400" b="1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b="1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fld id="{5D7C583D-201A-5E47-8C44-3A47BDF6FBEF}" type="datetime1">
              <a:rPr lang="en-US" sz="1400" b="1" kern="120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l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10/13/18</a:t>
            </a:fld>
            <a:endParaRPr lang="en-US" sz="1400" b="1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b="1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1B9B1C23-57AA-4B87-9872-2E436EBE668A}" type="slidenum">
              <a:rPr lang="en-US" sz="1400" b="1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b="1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fld id="{02FE82AE-CBB5-204D-A87C-A916CFAA2960}" type="datetime1">
              <a:rPr lang="en-US" sz="1400" b="1" kern="120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l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10/13/18</a:t>
            </a:fld>
            <a:endParaRPr lang="en-US" sz="1400" b="1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b="1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34DE1292-6C00-44D6-BA04-CC8E59DC497E}" type="slidenum">
              <a:rPr lang="en-US" sz="1400" b="1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b="1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89D253D-4B96-E746-ACEA-F16654F0B411}" type="datetime1">
              <a:rPr lang="en-US" smtClean="0"/>
              <a:pPr>
                <a:defRPr/>
              </a:pPr>
              <a:t>10/13/18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9FAF6C1-526E-4B4F-BC80-553E8D57A36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1B42E9D-9DD3-594E-8FE2-73BF5E2AFE4F}" type="datetime1">
              <a:rPr lang="en-US" smtClean="0"/>
              <a:pPr>
                <a:defRPr/>
              </a:pPr>
              <a:t>10/13/18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F9C9CB-3148-469F-8D0D-8BF2924F4AA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5DC59EC-D2F6-B14D-8EB6-67324A8A351F}" type="datetime1">
              <a:rPr lang="en-US" smtClean="0"/>
              <a:pPr>
                <a:defRPr/>
              </a:pPr>
              <a:t>10/13/18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35BCA96-892F-452C-9E80-EB1259CFF45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7A74ACF-A3A7-B74F-8C66-E4D055626209}" type="datetime1">
              <a:rPr lang="en-US" smtClean="0"/>
              <a:pPr>
                <a:defRPr/>
              </a:pPr>
              <a:t>10/13/18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170EEEF-2BAF-4855-AE48-D3B9A6995D8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8727FA7-397A-734E-AFFB-3CA8C3C6092B}" type="datetime1">
              <a:rPr lang="en-US" smtClean="0"/>
              <a:pPr>
                <a:defRPr/>
              </a:pPr>
              <a:t>10/13/18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D8A79FA-86E5-431F-93F3-5C17680E717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04FCF19-FB5F-5543-90FB-6C063DAB4FD0}" type="datetime1">
              <a:rPr lang="en-US" smtClean="0"/>
              <a:pPr>
                <a:defRPr/>
              </a:pPr>
              <a:t>10/13/18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628136A-850D-4570-B4ED-ADE2C762971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170459B2-FF62-1A47-AB79-A6BC074FE691}" type="datetime1">
              <a:rPr lang="en-US" smtClean="0"/>
              <a:pPr>
                <a:defRPr/>
              </a:pPr>
              <a:t>10/13/18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D16EBE0F-1AF6-4AE3-B2E3-5897EB70AD5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23" r:id="rId1"/>
    <p:sldLayoutId id="2147483822" r:id="rId2"/>
    <p:sldLayoutId id="2147483821" r:id="rId3"/>
    <p:sldLayoutId id="2147483820" r:id="rId4"/>
    <p:sldLayoutId id="2147483819" r:id="rId5"/>
    <p:sldLayoutId id="2147483818" r:id="rId6"/>
    <p:sldLayoutId id="2147483817" r:id="rId7"/>
    <p:sldLayoutId id="2147483816" r:id="rId8"/>
    <p:sldLayoutId id="2147483815" r:id="rId9"/>
    <p:sldLayoutId id="2147483814" r:id="rId10"/>
    <p:sldLayoutId id="2147483813" r:id="rId11"/>
  </p:sldLayoutIdLst>
  <p:hf hdr="0" ftr="0" dt="0"/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52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61952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fld id="{87A1A2DF-9281-444E-8F72-EAFE7FBAD4BB}" type="datetime1">
              <a:rPr lang="en-US" smtClean="0"/>
              <a:pPr>
                <a:defRPr/>
              </a:pPr>
              <a:t>10/13/18</a:t>
            </a:fld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fld id="{0A22FD97-CCB3-4702-9884-69BDE83B8FB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34" r:id="rId1"/>
    <p:sldLayoutId id="2147483833" r:id="rId2"/>
    <p:sldLayoutId id="2147483832" r:id="rId3"/>
    <p:sldLayoutId id="2147483831" r:id="rId4"/>
    <p:sldLayoutId id="2147483830" r:id="rId5"/>
    <p:sldLayoutId id="2147483829" r:id="rId6"/>
    <p:sldLayoutId id="2147483828" r:id="rId7"/>
    <p:sldLayoutId id="2147483827" r:id="rId8"/>
    <p:sldLayoutId id="2147483826" r:id="rId9"/>
    <p:sldLayoutId id="2147483825" r:id="rId10"/>
    <p:sldLayoutId id="2147483824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solidFill>
                  <a:srgbClr val="000000"/>
                </a:solidFill>
                <a:latin typeface="Arial" charset="0"/>
              </a:defRPr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fld id="{99FBF8F2-0750-084C-857A-2988778EDADE}" type="datetime1">
              <a:rPr lang="en-US" b="1" kern="1200" smtClean="0">
                <a:ea typeface="+mn-ea"/>
                <a:cs typeface="+mn-cs"/>
              </a:rPr>
              <a:pPr algn="l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10/13/18</a:t>
            </a:fld>
            <a:endParaRPr lang="en-US" b="1" kern="1200">
              <a:ea typeface="+mn-ea"/>
              <a:cs typeface="+mn-cs"/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solidFill>
                  <a:srgbClr val="000000"/>
                </a:solidFill>
                <a:latin typeface="Arial" charset="0"/>
              </a:defRPr>
            </a:lvl1pPr>
          </a:lstStyle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b="1" kern="1200">
              <a:ea typeface="+mn-ea"/>
              <a:cs typeface="+mn-cs"/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solidFill>
                  <a:srgbClr val="000000"/>
                </a:solidFill>
                <a:latin typeface="Arial" charset="0"/>
              </a:defRPr>
            </a:lvl1pPr>
          </a:lstStyle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fld id="{4D118023-76F0-4A65-B5EA-7F49B8BF1369}" type="slidenum">
              <a:rPr lang="en-US" b="1" kern="1200">
                <a:ea typeface="+mn-ea"/>
                <a:cs typeface="+mn-cs"/>
              </a:rPr>
              <a:pPr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b="1" kern="1200">
              <a:ea typeface="+mn-ea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05" r:id="rId1"/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2" Type="http://schemas.openxmlformats.org/officeDocument/2006/relationships/video" Target="file://localhost/Users/parikh/Documents/work/non_research/Teaching/F15ECE5554ECE4984/lectures/leafmv.mpg" TargetMode="External"/><Relationship Id="rId1" Type="http://schemas.microsoft.com/office/2007/relationships/media" Target="file://localhost/Users/parikh/Documents/work/non_research/Teaching/F15ECE5554ECE4984/lectures/leafmv.mpg" TargetMode="External"/><Relationship Id="rId6" Type="http://schemas.openxmlformats.org/officeDocument/2006/relationships/image" Target="../media/image2.jpeg"/><Relationship Id="rId5" Type="http://schemas.openxmlformats.org/officeDocument/2006/relationships/image" Target="../media/image1.gif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5.png"/><Relationship Id="rId4" Type="http://schemas.openxmlformats.org/officeDocument/2006/relationships/oleObject" Target="../embeddings/oleObject1.bin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.bin"/><Relationship Id="rId3" Type="http://schemas.openxmlformats.org/officeDocument/2006/relationships/notesSlide" Target="../notesSlides/notesSlide10.xml"/><Relationship Id="rId7" Type="http://schemas.openxmlformats.org/officeDocument/2006/relationships/oleObject" Target="../embeddings/oleObject4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15.png"/><Relationship Id="rId4" Type="http://schemas.openxmlformats.org/officeDocument/2006/relationships/oleObject" Target="../embeddings/oleObject2.bin"/><Relationship Id="rId9" Type="http://schemas.openxmlformats.org/officeDocument/2006/relationships/oleObject" Target="../embeddings/oleObject6.bin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18.png"/><Relationship Id="rId4" Type="http://schemas.openxmlformats.org/officeDocument/2006/relationships/oleObject" Target="../embeddings/oleObject7.bin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w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8.gif"/><Relationship Id="rId4" Type="http://schemas.openxmlformats.org/officeDocument/2006/relationships/image" Target="../media/image27.gi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wmf"/><Relationship Id="rId3" Type="http://schemas.openxmlformats.org/officeDocument/2006/relationships/notesSlide" Target="../notesSlides/notesSlide17.xml"/><Relationship Id="rId7" Type="http://schemas.openxmlformats.org/officeDocument/2006/relationships/oleObject" Target="../embeddings/oleObject9.bin"/><Relationship Id="rId12" Type="http://schemas.openxmlformats.org/officeDocument/2006/relationships/image" Target="../media/image32.wmf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29.wmf"/><Relationship Id="rId11" Type="http://schemas.openxmlformats.org/officeDocument/2006/relationships/oleObject" Target="../embeddings/oleObject11.bin"/><Relationship Id="rId5" Type="http://schemas.openxmlformats.org/officeDocument/2006/relationships/oleObject" Target="../embeddings/oleObject8.bin"/><Relationship Id="rId10" Type="http://schemas.openxmlformats.org/officeDocument/2006/relationships/image" Target="../media/image31.wmf"/><Relationship Id="rId4" Type="http://schemas.openxmlformats.org/officeDocument/2006/relationships/image" Target="../media/image33.png"/><Relationship Id="rId9" Type="http://schemas.openxmlformats.org/officeDocument/2006/relationships/oleObject" Target="../embeddings/oleObject10.bin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34.wmf"/><Relationship Id="rId5" Type="http://schemas.openxmlformats.org/officeDocument/2006/relationships/oleObject" Target="../embeddings/oleObject12.bin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3.bin"/><Relationship Id="rId3" Type="http://schemas.openxmlformats.org/officeDocument/2006/relationships/notesSlide" Target="../notesSlides/notesSlide21.xml"/><Relationship Id="rId7" Type="http://schemas.openxmlformats.org/officeDocument/2006/relationships/image" Target="../media/image40.jpe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39.jpeg"/><Relationship Id="rId11" Type="http://schemas.openxmlformats.org/officeDocument/2006/relationships/image" Target="../media/image36.wmf"/><Relationship Id="rId5" Type="http://schemas.openxmlformats.org/officeDocument/2006/relationships/image" Target="../media/image38.jpeg"/><Relationship Id="rId10" Type="http://schemas.openxmlformats.org/officeDocument/2006/relationships/oleObject" Target="../embeddings/oleObject14.bin"/><Relationship Id="rId4" Type="http://schemas.openxmlformats.org/officeDocument/2006/relationships/image" Target="../media/image37.jpeg"/><Relationship Id="rId9" Type="http://schemas.openxmlformats.org/officeDocument/2006/relationships/image" Target="../media/image35.wmf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7.bin"/><Relationship Id="rId13" Type="http://schemas.openxmlformats.org/officeDocument/2006/relationships/image" Target="../media/image44.wmf"/><Relationship Id="rId3" Type="http://schemas.openxmlformats.org/officeDocument/2006/relationships/notesSlide" Target="../notesSlides/notesSlide22.xml"/><Relationship Id="rId7" Type="http://schemas.openxmlformats.org/officeDocument/2006/relationships/image" Target="../media/image42.wmf"/><Relationship Id="rId12" Type="http://schemas.openxmlformats.org/officeDocument/2006/relationships/oleObject" Target="../embeddings/oleObject18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16.bin"/><Relationship Id="rId11" Type="http://schemas.openxmlformats.org/officeDocument/2006/relationships/image" Target="../media/image33.png"/><Relationship Id="rId5" Type="http://schemas.openxmlformats.org/officeDocument/2006/relationships/image" Target="../media/image41.wmf"/><Relationship Id="rId10" Type="http://schemas.openxmlformats.org/officeDocument/2006/relationships/image" Target="../media/image45.png"/><Relationship Id="rId4" Type="http://schemas.openxmlformats.org/officeDocument/2006/relationships/oleObject" Target="../embeddings/oleObject15.bin"/><Relationship Id="rId9" Type="http://schemas.openxmlformats.org/officeDocument/2006/relationships/image" Target="../media/image43.w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6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7" Type="http://schemas.openxmlformats.org/officeDocument/2006/relationships/image" Target="../media/image49.jpe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48.jpeg"/><Relationship Id="rId5" Type="http://schemas.openxmlformats.org/officeDocument/2006/relationships/image" Target="../media/image47.wmf"/><Relationship Id="rId4" Type="http://schemas.openxmlformats.org/officeDocument/2006/relationships/oleObject" Target="../embeddings/oleObject19.bin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2.bin"/><Relationship Id="rId3" Type="http://schemas.openxmlformats.org/officeDocument/2006/relationships/notesSlide" Target="../notesSlides/notesSlide26.xml"/><Relationship Id="rId7" Type="http://schemas.openxmlformats.org/officeDocument/2006/relationships/image" Target="../media/image51.wmf"/><Relationship Id="rId12" Type="http://schemas.openxmlformats.org/officeDocument/2006/relationships/image" Target="../media/image54.pn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21.bin"/><Relationship Id="rId11" Type="http://schemas.openxmlformats.org/officeDocument/2006/relationships/image" Target="../media/image53.wmf"/><Relationship Id="rId5" Type="http://schemas.openxmlformats.org/officeDocument/2006/relationships/image" Target="../media/image50.wmf"/><Relationship Id="rId10" Type="http://schemas.openxmlformats.org/officeDocument/2006/relationships/oleObject" Target="../embeddings/oleObject23.bin"/><Relationship Id="rId4" Type="http://schemas.openxmlformats.org/officeDocument/2006/relationships/oleObject" Target="../embeddings/oleObject20.bin"/><Relationship Id="rId9" Type="http://schemas.openxmlformats.org/officeDocument/2006/relationships/image" Target="../media/image52.w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notesSlide" Target="../notesSlides/notesSlide27.xml"/><Relationship Id="rId7" Type="http://schemas.openxmlformats.org/officeDocument/2006/relationships/image" Target="../media/image63.pn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62.png"/><Relationship Id="rId11" Type="http://schemas.openxmlformats.org/officeDocument/2006/relationships/image" Target="../media/image56.wmf"/><Relationship Id="rId5" Type="http://schemas.openxmlformats.org/officeDocument/2006/relationships/image" Target="../media/image55.wmf"/><Relationship Id="rId10" Type="http://schemas.openxmlformats.org/officeDocument/2006/relationships/oleObject" Target="../embeddings/oleObject25.bin"/><Relationship Id="rId4" Type="http://schemas.openxmlformats.org/officeDocument/2006/relationships/oleObject" Target="../embeddings/oleObject24.bin"/><Relationship Id="rId9" Type="http://schemas.openxmlformats.org/officeDocument/2006/relationships/image" Target="../media/image65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wmf"/><Relationship Id="rId3" Type="http://schemas.openxmlformats.org/officeDocument/2006/relationships/notesSlide" Target="../notesSlides/notesSlide28.xml"/><Relationship Id="rId7" Type="http://schemas.openxmlformats.org/officeDocument/2006/relationships/oleObject" Target="../embeddings/oleObject27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57.wmf"/><Relationship Id="rId5" Type="http://schemas.openxmlformats.org/officeDocument/2006/relationships/oleObject" Target="../embeddings/oleObject26.bin"/><Relationship Id="rId4" Type="http://schemas.openxmlformats.org/officeDocument/2006/relationships/image" Target="../media/image33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wmf"/><Relationship Id="rId3" Type="http://schemas.openxmlformats.org/officeDocument/2006/relationships/notesSlide" Target="../notesSlides/notesSlide29.xml"/><Relationship Id="rId7" Type="http://schemas.openxmlformats.org/officeDocument/2006/relationships/oleObject" Target="../embeddings/oleObject29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33.png"/><Relationship Id="rId5" Type="http://schemas.openxmlformats.org/officeDocument/2006/relationships/image" Target="../media/image58.wmf"/><Relationship Id="rId4" Type="http://schemas.openxmlformats.org/officeDocument/2006/relationships/oleObject" Target="../embeddings/oleObject28.bin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6.png"/><Relationship Id="rId4" Type="http://schemas.openxmlformats.org/officeDocument/2006/relationships/image" Target="../media/image61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wmf"/><Relationship Id="rId3" Type="http://schemas.openxmlformats.org/officeDocument/2006/relationships/notesSlide" Target="../notesSlides/notesSlide31.xml"/><Relationship Id="rId7" Type="http://schemas.openxmlformats.org/officeDocument/2006/relationships/oleObject" Target="../embeddings/oleObject31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69.png"/><Relationship Id="rId5" Type="http://schemas.openxmlformats.org/officeDocument/2006/relationships/image" Target="../media/image67.wmf"/><Relationship Id="rId4" Type="http://schemas.openxmlformats.org/officeDocument/2006/relationships/oleObject" Target="../embeddings/oleObject30.bin"/><Relationship Id="rId9" Type="http://schemas.openxmlformats.org/officeDocument/2006/relationships/image" Target="../media/image70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4.bin"/><Relationship Id="rId3" Type="http://schemas.openxmlformats.org/officeDocument/2006/relationships/notesSlide" Target="../notesSlides/notesSlide32.xml"/><Relationship Id="rId7" Type="http://schemas.openxmlformats.org/officeDocument/2006/relationships/image" Target="../media/image72.wmf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4.vml"/><Relationship Id="rId6" Type="http://schemas.openxmlformats.org/officeDocument/2006/relationships/oleObject" Target="../embeddings/oleObject33.bin"/><Relationship Id="rId5" Type="http://schemas.openxmlformats.org/officeDocument/2006/relationships/image" Target="../media/image71.wmf"/><Relationship Id="rId4" Type="http://schemas.openxmlformats.org/officeDocument/2006/relationships/oleObject" Target="../embeddings/oleObject32.bin"/><Relationship Id="rId9" Type="http://schemas.openxmlformats.org/officeDocument/2006/relationships/image" Target="../media/image44.wmf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wmf"/><Relationship Id="rId3" Type="http://schemas.openxmlformats.org/officeDocument/2006/relationships/notesSlide" Target="../notesSlides/notesSlide33.xml"/><Relationship Id="rId7" Type="http://schemas.openxmlformats.org/officeDocument/2006/relationships/oleObject" Target="../embeddings/oleObject35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76.png"/><Relationship Id="rId11" Type="http://schemas.openxmlformats.org/officeDocument/2006/relationships/oleObject" Target="../embeddings/oleObject38.bin"/><Relationship Id="rId5" Type="http://schemas.openxmlformats.org/officeDocument/2006/relationships/image" Target="../media/image75.png"/><Relationship Id="rId10" Type="http://schemas.openxmlformats.org/officeDocument/2006/relationships/oleObject" Target="../embeddings/oleObject37.bin"/><Relationship Id="rId4" Type="http://schemas.openxmlformats.org/officeDocument/2006/relationships/image" Target="../media/image74.png"/><Relationship Id="rId9" Type="http://schemas.openxmlformats.org/officeDocument/2006/relationships/oleObject" Target="../embeddings/oleObject36.bin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6.vml"/><Relationship Id="rId5" Type="http://schemas.openxmlformats.org/officeDocument/2006/relationships/image" Target="../media/image15.png"/><Relationship Id="rId4" Type="http://schemas.openxmlformats.org/officeDocument/2006/relationships/oleObject" Target="../embeddings/oleObject39.bin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7.vml"/><Relationship Id="rId5" Type="http://schemas.openxmlformats.org/officeDocument/2006/relationships/image" Target="../media/image15.png"/><Relationship Id="rId4" Type="http://schemas.openxmlformats.org/officeDocument/2006/relationships/oleObject" Target="../embeddings/oleObject40.bin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9.jpeg"/><Relationship Id="rId7" Type="http://schemas.openxmlformats.org/officeDocument/2006/relationships/image" Target="../media/image1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3.bin"/><Relationship Id="rId13" Type="http://schemas.openxmlformats.org/officeDocument/2006/relationships/image" Target="../media/image80.wmf"/><Relationship Id="rId3" Type="http://schemas.openxmlformats.org/officeDocument/2006/relationships/notesSlide" Target="../notesSlides/notesSlide38.xml"/><Relationship Id="rId7" Type="http://schemas.openxmlformats.org/officeDocument/2006/relationships/image" Target="../media/image77.wmf"/><Relationship Id="rId12" Type="http://schemas.openxmlformats.org/officeDocument/2006/relationships/oleObject" Target="../embeddings/oleObject45.bin"/><Relationship Id="rId17" Type="http://schemas.openxmlformats.org/officeDocument/2006/relationships/image" Target="../media/image82.wmf"/><Relationship Id="rId2" Type="http://schemas.openxmlformats.org/officeDocument/2006/relationships/slideLayout" Target="../slideLayouts/slideLayout13.xml"/><Relationship Id="rId16" Type="http://schemas.openxmlformats.org/officeDocument/2006/relationships/oleObject" Target="../embeddings/oleObject47.bin"/><Relationship Id="rId1" Type="http://schemas.openxmlformats.org/officeDocument/2006/relationships/vmlDrawing" Target="../drawings/vmlDrawing18.vml"/><Relationship Id="rId6" Type="http://schemas.openxmlformats.org/officeDocument/2006/relationships/oleObject" Target="../embeddings/oleObject42.bin"/><Relationship Id="rId11" Type="http://schemas.openxmlformats.org/officeDocument/2006/relationships/image" Target="../media/image79.wmf"/><Relationship Id="rId5" Type="http://schemas.openxmlformats.org/officeDocument/2006/relationships/image" Target="../media/image15.png"/><Relationship Id="rId15" Type="http://schemas.openxmlformats.org/officeDocument/2006/relationships/image" Target="../media/image81.wmf"/><Relationship Id="rId10" Type="http://schemas.openxmlformats.org/officeDocument/2006/relationships/oleObject" Target="../embeddings/oleObject44.bin"/><Relationship Id="rId4" Type="http://schemas.openxmlformats.org/officeDocument/2006/relationships/oleObject" Target="../embeddings/oleObject41.bin"/><Relationship Id="rId9" Type="http://schemas.openxmlformats.org/officeDocument/2006/relationships/image" Target="../media/image78.wmf"/><Relationship Id="rId14" Type="http://schemas.openxmlformats.org/officeDocument/2006/relationships/oleObject" Target="../embeddings/oleObject46.bin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7" Type="http://schemas.openxmlformats.org/officeDocument/2006/relationships/image" Target="../media/image84.wmf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9.vml"/><Relationship Id="rId6" Type="http://schemas.openxmlformats.org/officeDocument/2006/relationships/oleObject" Target="../embeddings/oleObject49.bin"/><Relationship Id="rId5" Type="http://schemas.openxmlformats.org/officeDocument/2006/relationships/image" Target="../media/image83.wmf"/><Relationship Id="rId4" Type="http://schemas.openxmlformats.org/officeDocument/2006/relationships/oleObject" Target="../embeddings/oleObject48.bin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2.bin"/><Relationship Id="rId13" Type="http://schemas.openxmlformats.org/officeDocument/2006/relationships/image" Target="../media/image89.wmf"/><Relationship Id="rId3" Type="http://schemas.openxmlformats.org/officeDocument/2006/relationships/notesSlide" Target="../notesSlides/notesSlide40.xml"/><Relationship Id="rId7" Type="http://schemas.openxmlformats.org/officeDocument/2006/relationships/image" Target="../media/image86.wmf"/><Relationship Id="rId12" Type="http://schemas.openxmlformats.org/officeDocument/2006/relationships/oleObject" Target="../embeddings/oleObject54.bin"/><Relationship Id="rId17" Type="http://schemas.openxmlformats.org/officeDocument/2006/relationships/image" Target="../media/image91.wmf"/><Relationship Id="rId2" Type="http://schemas.openxmlformats.org/officeDocument/2006/relationships/slideLayout" Target="../slideLayouts/slideLayout13.xml"/><Relationship Id="rId16" Type="http://schemas.openxmlformats.org/officeDocument/2006/relationships/oleObject" Target="../embeddings/oleObject56.bin"/><Relationship Id="rId1" Type="http://schemas.openxmlformats.org/officeDocument/2006/relationships/vmlDrawing" Target="../drawings/vmlDrawing20.vml"/><Relationship Id="rId6" Type="http://schemas.openxmlformats.org/officeDocument/2006/relationships/oleObject" Target="../embeddings/oleObject51.bin"/><Relationship Id="rId11" Type="http://schemas.openxmlformats.org/officeDocument/2006/relationships/image" Target="../media/image88.wmf"/><Relationship Id="rId5" Type="http://schemas.openxmlformats.org/officeDocument/2006/relationships/image" Target="../media/image85.wmf"/><Relationship Id="rId15" Type="http://schemas.openxmlformats.org/officeDocument/2006/relationships/image" Target="../media/image90.wmf"/><Relationship Id="rId10" Type="http://schemas.openxmlformats.org/officeDocument/2006/relationships/oleObject" Target="../embeddings/oleObject53.bin"/><Relationship Id="rId4" Type="http://schemas.openxmlformats.org/officeDocument/2006/relationships/oleObject" Target="../embeddings/oleObject50.bin"/><Relationship Id="rId9" Type="http://schemas.openxmlformats.org/officeDocument/2006/relationships/image" Target="../media/image87.wmf"/><Relationship Id="rId14" Type="http://schemas.openxmlformats.org/officeDocument/2006/relationships/oleObject" Target="../embeddings/oleObject55.bin"/></Relationships>
</file>

<file path=ppt/slides/_rels/slide44.xml.rels><?xml version="1.0" encoding="UTF-8" standalone="yes"?>
<Relationships xmlns="http://schemas.openxmlformats.org/package/2006/relationships"><Relationship Id="rId26" Type="http://schemas.openxmlformats.org/officeDocument/2006/relationships/oleObject" Target="../embeddings/oleObject68.bin"/><Relationship Id="rId21" Type="http://schemas.openxmlformats.org/officeDocument/2006/relationships/image" Target="../media/image100.wmf"/><Relationship Id="rId34" Type="http://schemas.openxmlformats.org/officeDocument/2006/relationships/oleObject" Target="../embeddings/oleObject72.bin"/><Relationship Id="rId42" Type="http://schemas.openxmlformats.org/officeDocument/2006/relationships/oleObject" Target="../embeddings/oleObject76.bin"/><Relationship Id="rId47" Type="http://schemas.openxmlformats.org/officeDocument/2006/relationships/image" Target="../media/image113.wmf"/><Relationship Id="rId50" Type="http://schemas.openxmlformats.org/officeDocument/2006/relationships/oleObject" Target="../embeddings/oleObject80.bin"/><Relationship Id="rId55" Type="http://schemas.openxmlformats.org/officeDocument/2006/relationships/image" Target="../media/image77.wmf"/><Relationship Id="rId63" Type="http://schemas.openxmlformats.org/officeDocument/2006/relationships/image" Target="../media/image117.wmf"/><Relationship Id="rId7" Type="http://schemas.openxmlformats.org/officeDocument/2006/relationships/image" Target="../media/image93.wmf"/><Relationship Id="rId2" Type="http://schemas.openxmlformats.org/officeDocument/2006/relationships/slideLayout" Target="../slideLayouts/slideLayout13.xml"/><Relationship Id="rId16" Type="http://schemas.openxmlformats.org/officeDocument/2006/relationships/oleObject" Target="../embeddings/oleObject63.bin"/><Relationship Id="rId29" Type="http://schemas.openxmlformats.org/officeDocument/2006/relationships/image" Target="../media/image104.wmf"/><Relationship Id="rId11" Type="http://schemas.openxmlformats.org/officeDocument/2006/relationships/image" Target="../media/image95.wmf"/><Relationship Id="rId24" Type="http://schemas.openxmlformats.org/officeDocument/2006/relationships/oleObject" Target="../embeddings/oleObject67.bin"/><Relationship Id="rId32" Type="http://schemas.openxmlformats.org/officeDocument/2006/relationships/oleObject" Target="../embeddings/oleObject71.bin"/><Relationship Id="rId37" Type="http://schemas.openxmlformats.org/officeDocument/2006/relationships/image" Target="../media/image108.wmf"/><Relationship Id="rId40" Type="http://schemas.openxmlformats.org/officeDocument/2006/relationships/oleObject" Target="../embeddings/oleObject75.bin"/><Relationship Id="rId45" Type="http://schemas.openxmlformats.org/officeDocument/2006/relationships/image" Target="../media/image112.wmf"/><Relationship Id="rId53" Type="http://schemas.openxmlformats.org/officeDocument/2006/relationships/image" Target="../media/image116.wmf"/><Relationship Id="rId58" Type="http://schemas.openxmlformats.org/officeDocument/2006/relationships/oleObject" Target="../embeddings/oleObject84.bin"/><Relationship Id="rId5" Type="http://schemas.openxmlformats.org/officeDocument/2006/relationships/image" Target="../media/image92.wmf"/><Relationship Id="rId61" Type="http://schemas.openxmlformats.org/officeDocument/2006/relationships/image" Target="../media/image80.wmf"/><Relationship Id="rId19" Type="http://schemas.openxmlformats.org/officeDocument/2006/relationships/image" Target="../media/image99.wmf"/><Relationship Id="rId14" Type="http://schemas.openxmlformats.org/officeDocument/2006/relationships/oleObject" Target="../embeddings/oleObject62.bin"/><Relationship Id="rId22" Type="http://schemas.openxmlformats.org/officeDocument/2006/relationships/oleObject" Target="../embeddings/oleObject66.bin"/><Relationship Id="rId27" Type="http://schemas.openxmlformats.org/officeDocument/2006/relationships/image" Target="../media/image103.wmf"/><Relationship Id="rId30" Type="http://schemas.openxmlformats.org/officeDocument/2006/relationships/oleObject" Target="../embeddings/oleObject70.bin"/><Relationship Id="rId35" Type="http://schemas.openxmlformats.org/officeDocument/2006/relationships/image" Target="../media/image107.wmf"/><Relationship Id="rId43" Type="http://schemas.openxmlformats.org/officeDocument/2006/relationships/image" Target="../media/image111.wmf"/><Relationship Id="rId48" Type="http://schemas.openxmlformats.org/officeDocument/2006/relationships/oleObject" Target="../embeddings/oleObject79.bin"/><Relationship Id="rId56" Type="http://schemas.openxmlformats.org/officeDocument/2006/relationships/oleObject" Target="../embeddings/oleObject83.bin"/><Relationship Id="rId64" Type="http://schemas.openxmlformats.org/officeDocument/2006/relationships/oleObject" Target="../embeddings/oleObject87.bin"/><Relationship Id="rId8" Type="http://schemas.openxmlformats.org/officeDocument/2006/relationships/oleObject" Target="../embeddings/oleObject59.bin"/><Relationship Id="rId51" Type="http://schemas.openxmlformats.org/officeDocument/2006/relationships/image" Target="../media/image115.wmf"/><Relationship Id="rId3" Type="http://schemas.openxmlformats.org/officeDocument/2006/relationships/notesSlide" Target="../notesSlides/notesSlide41.xml"/><Relationship Id="rId12" Type="http://schemas.openxmlformats.org/officeDocument/2006/relationships/oleObject" Target="../embeddings/oleObject61.bin"/><Relationship Id="rId17" Type="http://schemas.openxmlformats.org/officeDocument/2006/relationships/image" Target="../media/image98.wmf"/><Relationship Id="rId25" Type="http://schemas.openxmlformats.org/officeDocument/2006/relationships/image" Target="../media/image102.wmf"/><Relationship Id="rId33" Type="http://schemas.openxmlformats.org/officeDocument/2006/relationships/image" Target="../media/image106.wmf"/><Relationship Id="rId38" Type="http://schemas.openxmlformats.org/officeDocument/2006/relationships/oleObject" Target="../embeddings/oleObject74.bin"/><Relationship Id="rId46" Type="http://schemas.openxmlformats.org/officeDocument/2006/relationships/oleObject" Target="../embeddings/oleObject78.bin"/><Relationship Id="rId59" Type="http://schemas.openxmlformats.org/officeDocument/2006/relationships/image" Target="../media/image79.wmf"/><Relationship Id="rId20" Type="http://schemas.openxmlformats.org/officeDocument/2006/relationships/oleObject" Target="../embeddings/oleObject65.bin"/><Relationship Id="rId41" Type="http://schemas.openxmlformats.org/officeDocument/2006/relationships/image" Target="../media/image110.wmf"/><Relationship Id="rId54" Type="http://schemas.openxmlformats.org/officeDocument/2006/relationships/oleObject" Target="../embeddings/oleObject82.bin"/><Relationship Id="rId62" Type="http://schemas.openxmlformats.org/officeDocument/2006/relationships/oleObject" Target="../embeddings/oleObject86.bin"/><Relationship Id="rId1" Type="http://schemas.openxmlformats.org/officeDocument/2006/relationships/vmlDrawing" Target="../drawings/vmlDrawing21.vml"/><Relationship Id="rId6" Type="http://schemas.openxmlformats.org/officeDocument/2006/relationships/oleObject" Target="../embeddings/oleObject58.bin"/><Relationship Id="rId15" Type="http://schemas.openxmlformats.org/officeDocument/2006/relationships/image" Target="../media/image97.wmf"/><Relationship Id="rId23" Type="http://schemas.openxmlformats.org/officeDocument/2006/relationships/image" Target="../media/image101.wmf"/><Relationship Id="rId28" Type="http://schemas.openxmlformats.org/officeDocument/2006/relationships/oleObject" Target="../embeddings/oleObject69.bin"/><Relationship Id="rId36" Type="http://schemas.openxmlformats.org/officeDocument/2006/relationships/oleObject" Target="../embeddings/oleObject73.bin"/><Relationship Id="rId49" Type="http://schemas.openxmlformats.org/officeDocument/2006/relationships/image" Target="../media/image114.wmf"/><Relationship Id="rId57" Type="http://schemas.openxmlformats.org/officeDocument/2006/relationships/image" Target="../media/image78.wmf"/><Relationship Id="rId10" Type="http://schemas.openxmlformats.org/officeDocument/2006/relationships/oleObject" Target="../embeddings/oleObject60.bin"/><Relationship Id="rId31" Type="http://schemas.openxmlformats.org/officeDocument/2006/relationships/image" Target="../media/image105.wmf"/><Relationship Id="rId44" Type="http://schemas.openxmlformats.org/officeDocument/2006/relationships/oleObject" Target="../embeddings/oleObject77.bin"/><Relationship Id="rId52" Type="http://schemas.openxmlformats.org/officeDocument/2006/relationships/oleObject" Target="../embeddings/oleObject81.bin"/><Relationship Id="rId60" Type="http://schemas.openxmlformats.org/officeDocument/2006/relationships/oleObject" Target="../embeddings/oleObject85.bin"/><Relationship Id="rId65" Type="http://schemas.openxmlformats.org/officeDocument/2006/relationships/image" Target="../media/image118.wmf"/><Relationship Id="rId4" Type="http://schemas.openxmlformats.org/officeDocument/2006/relationships/oleObject" Target="../embeddings/oleObject57.bin"/><Relationship Id="rId9" Type="http://schemas.openxmlformats.org/officeDocument/2006/relationships/image" Target="../media/image94.wmf"/><Relationship Id="rId13" Type="http://schemas.openxmlformats.org/officeDocument/2006/relationships/image" Target="../media/image96.wmf"/><Relationship Id="rId18" Type="http://schemas.openxmlformats.org/officeDocument/2006/relationships/oleObject" Target="../embeddings/oleObject64.bin"/><Relationship Id="rId39" Type="http://schemas.openxmlformats.org/officeDocument/2006/relationships/image" Target="../media/image109.wmf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0.bin"/><Relationship Id="rId13" Type="http://schemas.openxmlformats.org/officeDocument/2006/relationships/image" Target="../media/image80.wmf"/><Relationship Id="rId3" Type="http://schemas.openxmlformats.org/officeDocument/2006/relationships/notesSlide" Target="../notesSlides/notesSlide42.xml"/><Relationship Id="rId7" Type="http://schemas.openxmlformats.org/officeDocument/2006/relationships/image" Target="../media/image77.wmf"/><Relationship Id="rId12" Type="http://schemas.openxmlformats.org/officeDocument/2006/relationships/oleObject" Target="../embeddings/oleObject92.bin"/><Relationship Id="rId17" Type="http://schemas.openxmlformats.org/officeDocument/2006/relationships/image" Target="../media/image82.wmf"/><Relationship Id="rId2" Type="http://schemas.openxmlformats.org/officeDocument/2006/relationships/slideLayout" Target="../slideLayouts/slideLayout13.xml"/><Relationship Id="rId16" Type="http://schemas.openxmlformats.org/officeDocument/2006/relationships/oleObject" Target="../embeddings/oleObject94.bin"/><Relationship Id="rId1" Type="http://schemas.openxmlformats.org/officeDocument/2006/relationships/vmlDrawing" Target="../drawings/vmlDrawing22.vml"/><Relationship Id="rId6" Type="http://schemas.openxmlformats.org/officeDocument/2006/relationships/oleObject" Target="../embeddings/oleObject89.bin"/><Relationship Id="rId11" Type="http://schemas.openxmlformats.org/officeDocument/2006/relationships/image" Target="../media/image79.wmf"/><Relationship Id="rId5" Type="http://schemas.openxmlformats.org/officeDocument/2006/relationships/image" Target="../media/image15.png"/><Relationship Id="rId15" Type="http://schemas.openxmlformats.org/officeDocument/2006/relationships/image" Target="../media/image81.wmf"/><Relationship Id="rId10" Type="http://schemas.openxmlformats.org/officeDocument/2006/relationships/oleObject" Target="../embeddings/oleObject91.bin"/><Relationship Id="rId4" Type="http://schemas.openxmlformats.org/officeDocument/2006/relationships/oleObject" Target="../embeddings/oleObject88.bin"/><Relationship Id="rId9" Type="http://schemas.openxmlformats.org/officeDocument/2006/relationships/image" Target="../media/image78.wmf"/><Relationship Id="rId14" Type="http://schemas.openxmlformats.org/officeDocument/2006/relationships/oleObject" Target="../embeddings/oleObject93.bin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7.bin"/><Relationship Id="rId13" Type="http://schemas.openxmlformats.org/officeDocument/2006/relationships/oleObject" Target="../embeddings/oleObject100.bin"/><Relationship Id="rId18" Type="http://schemas.openxmlformats.org/officeDocument/2006/relationships/oleObject" Target="../embeddings/oleObject103.bin"/><Relationship Id="rId3" Type="http://schemas.openxmlformats.org/officeDocument/2006/relationships/notesSlide" Target="../notesSlides/notesSlide43.xml"/><Relationship Id="rId21" Type="http://schemas.openxmlformats.org/officeDocument/2006/relationships/image" Target="../media/image126.wmf"/><Relationship Id="rId7" Type="http://schemas.openxmlformats.org/officeDocument/2006/relationships/image" Target="../media/image120.wmf"/><Relationship Id="rId12" Type="http://schemas.openxmlformats.org/officeDocument/2006/relationships/oleObject" Target="../embeddings/oleObject99.bin"/><Relationship Id="rId17" Type="http://schemas.openxmlformats.org/officeDocument/2006/relationships/image" Target="../media/image124.wmf"/><Relationship Id="rId2" Type="http://schemas.openxmlformats.org/officeDocument/2006/relationships/slideLayout" Target="../slideLayouts/slideLayout13.xml"/><Relationship Id="rId16" Type="http://schemas.openxmlformats.org/officeDocument/2006/relationships/oleObject" Target="../embeddings/oleObject102.bin"/><Relationship Id="rId20" Type="http://schemas.openxmlformats.org/officeDocument/2006/relationships/oleObject" Target="../embeddings/oleObject104.bin"/><Relationship Id="rId1" Type="http://schemas.openxmlformats.org/officeDocument/2006/relationships/vmlDrawing" Target="../drawings/vmlDrawing23.vml"/><Relationship Id="rId6" Type="http://schemas.openxmlformats.org/officeDocument/2006/relationships/oleObject" Target="../embeddings/oleObject96.bin"/><Relationship Id="rId11" Type="http://schemas.openxmlformats.org/officeDocument/2006/relationships/image" Target="../media/image122.wmf"/><Relationship Id="rId5" Type="http://schemas.openxmlformats.org/officeDocument/2006/relationships/image" Target="../media/image119.wmf"/><Relationship Id="rId15" Type="http://schemas.openxmlformats.org/officeDocument/2006/relationships/image" Target="../media/image123.wmf"/><Relationship Id="rId10" Type="http://schemas.openxmlformats.org/officeDocument/2006/relationships/oleObject" Target="../embeddings/oleObject98.bin"/><Relationship Id="rId19" Type="http://schemas.openxmlformats.org/officeDocument/2006/relationships/image" Target="../media/image125.wmf"/><Relationship Id="rId4" Type="http://schemas.openxmlformats.org/officeDocument/2006/relationships/oleObject" Target="../embeddings/oleObject95.bin"/><Relationship Id="rId9" Type="http://schemas.openxmlformats.org/officeDocument/2006/relationships/image" Target="../media/image121.wmf"/><Relationship Id="rId14" Type="http://schemas.openxmlformats.org/officeDocument/2006/relationships/oleObject" Target="../embeddings/oleObject101.bin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media" Target="file:////Users/dparikh/Documents/Devi/work/non_research/Teaching/fall2018/cs4776/lectures/cat.mpg" TargetMode="External"/><Relationship Id="rId7" Type="http://schemas.openxmlformats.org/officeDocument/2006/relationships/hyperlink" Target="http://www.robots.ox.ac.uk/~vdg/~vdg/" TargetMode="External"/><Relationship Id="rId2" Type="http://schemas.openxmlformats.org/officeDocument/2006/relationships/video" Target="file:////Users/dparikh/Documents/Devi/work/non_research/Teaching/fall2018/cs4776/lectures/leafmv.mpg" TargetMode="External"/><Relationship Id="rId1" Type="http://schemas.microsoft.com/office/2007/relationships/media" Target="file:////Users/dparikh/Documents/Devi/work/non_research/Teaching/fall2018/cs4776/lectures/leafmv.mpg" TargetMode="External"/><Relationship Id="rId6" Type="http://schemas.openxmlformats.org/officeDocument/2006/relationships/notesSlide" Target="../notesSlides/notesSlide45.xml"/><Relationship Id="rId5" Type="http://schemas.openxmlformats.org/officeDocument/2006/relationships/slideLayout" Target="../slideLayouts/slideLayout13.xml"/><Relationship Id="rId4" Type="http://schemas.openxmlformats.org/officeDocument/2006/relationships/video" Target="file:////Users/dparikh/Documents/Devi/work/non_research/Teaching/fall2018/cs4776/lectures/cat.mpg" TargetMode="External"/><Relationship Id="rId9" Type="http://schemas.openxmlformats.org/officeDocument/2006/relationships/image" Target="../media/image12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8.xml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24.vml"/><Relationship Id="rId6" Type="http://schemas.openxmlformats.org/officeDocument/2006/relationships/image" Target="../media/image129.wmf"/><Relationship Id="rId5" Type="http://schemas.openxmlformats.org/officeDocument/2006/relationships/oleObject" Target="../embeddings/oleObject105.bin"/><Relationship Id="rId4" Type="http://schemas.openxmlformats.org/officeDocument/2006/relationships/image" Target="../media/image130.gi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34.jpeg"/><Relationship Id="rId5" Type="http://schemas.openxmlformats.org/officeDocument/2006/relationships/image" Target="../media/image133.jpeg"/><Relationship Id="rId4" Type="http://schemas.openxmlformats.org/officeDocument/2006/relationships/image" Target="../media/image132.jpe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jpe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3.xml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25.vml"/><Relationship Id="rId6" Type="http://schemas.openxmlformats.org/officeDocument/2006/relationships/image" Target="../media/image136.wmf"/><Relationship Id="rId5" Type="http://schemas.openxmlformats.org/officeDocument/2006/relationships/oleObject" Target="../embeddings/oleObject106.bin"/><Relationship Id="rId4" Type="http://schemas.openxmlformats.org/officeDocument/2006/relationships/image" Target="../media/image137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4.xml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26.vml"/><Relationship Id="rId6" Type="http://schemas.openxmlformats.org/officeDocument/2006/relationships/image" Target="../media/image138.png"/><Relationship Id="rId5" Type="http://schemas.openxmlformats.org/officeDocument/2006/relationships/oleObject" Target="../embeddings/oleObject107.bin"/><Relationship Id="rId4" Type="http://schemas.openxmlformats.org/officeDocument/2006/relationships/hyperlink" Target="scissors/toboggan_scissors.mov" TargetMode="Externa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gif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43.gif"/><Relationship Id="rId5" Type="http://schemas.openxmlformats.org/officeDocument/2006/relationships/image" Target="../media/image142.gif"/><Relationship Id="rId4" Type="http://schemas.openxmlformats.org/officeDocument/2006/relationships/image" Target="../media/image141.gif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45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8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8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0.xml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27.vml"/><Relationship Id="rId5" Type="http://schemas.openxmlformats.org/officeDocument/2006/relationships/image" Target="../media/image147.wmf"/><Relationship Id="rId4" Type="http://schemas.openxmlformats.org/officeDocument/2006/relationships/oleObject" Target="../embeddings/oleObject108.bin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49.png"/><Relationship Id="rId4" Type="http://schemas.openxmlformats.org/officeDocument/2006/relationships/image" Target="../media/image14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48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1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7" Type="http://schemas.openxmlformats.org/officeDocument/2006/relationships/image" Target="../media/image155.jpe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45.png"/><Relationship Id="rId5" Type="http://schemas.openxmlformats.org/officeDocument/2006/relationships/image" Target="../media/image144.png"/><Relationship Id="rId4" Type="http://schemas.openxmlformats.org/officeDocument/2006/relationships/image" Target="../media/image154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5" Type="http://schemas.openxmlformats.org/officeDocument/2006/relationships/image" Target="../media/image157.png"/><Relationship Id="rId4" Type="http://schemas.openxmlformats.org/officeDocument/2006/relationships/image" Target="../media/image15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jpe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60.png"/><Relationship Id="rId5" Type="http://schemas.openxmlformats.org/officeDocument/2006/relationships/image" Target="../media/image156.png"/><Relationship Id="rId4" Type="http://schemas.openxmlformats.org/officeDocument/2006/relationships/image" Target="../media/image159.jpe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6.png"/><Relationship Id="rId3" Type="http://schemas.openxmlformats.org/officeDocument/2006/relationships/image" Target="../media/image161.jpeg"/><Relationship Id="rId7" Type="http://schemas.openxmlformats.org/officeDocument/2006/relationships/image" Target="../media/image165.jpe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64.jpeg"/><Relationship Id="rId5" Type="http://schemas.openxmlformats.org/officeDocument/2006/relationships/image" Target="../media/image163.png"/><Relationship Id="rId10" Type="http://schemas.openxmlformats.org/officeDocument/2006/relationships/image" Target="../media/image168.jpeg"/><Relationship Id="rId4" Type="http://schemas.openxmlformats.org/officeDocument/2006/relationships/image" Target="../media/image162.png"/><Relationship Id="rId9" Type="http://schemas.openxmlformats.org/officeDocument/2006/relationships/image" Target="../media/image167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7" name="Title 1"/>
          <p:cNvSpPr>
            <a:spLocks noGrp="1"/>
          </p:cNvSpPr>
          <p:nvPr>
            <p:ph type="ctrTitle"/>
          </p:nvPr>
        </p:nvSpPr>
        <p:spPr>
          <a:xfrm>
            <a:off x="685800" y="2333610"/>
            <a:ext cx="7772400" cy="1470025"/>
          </a:xfrm>
        </p:spPr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Fitting:</a:t>
            </a:r>
            <a:br>
              <a:rPr lang="en-US" dirty="0">
                <a:latin typeface="Arial" charset="0"/>
                <a:cs typeface="Arial" charset="0"/>
              </a:rPr>
            </a:br>
            <a:r>
              <a:rPr lang="en-US" dirty="0">
                <a:latin typeface="Arial" charset="0"/>
                <a:cs typeface="Arial" charset="0"/>
              </a:rPr>
              <a:t>Deformable contours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122771"/>
            <a:ext cx="6400800" cy="1752600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en-US" sz="2800" dirty="0">
                <a:solidFill>
                  <a:schemeClr val="tx1"/>
                </a:solidFill>
                <a:latin typeface="Arial" charset="0"/>
                <a:cs typeface="Arial" charset="0"/>
              </a:rPr>
              <a:t>Devi Parikh</a:t>
            </a:r>
          </a:p>
          <a:p>
            <a:pPr>
              <a:lnSpc>
                <a:spcPct val="80000"/>
              </a:lnSpc>
            </a:pPr>
            <a:r>
              <a:rPr lang="en-US" sz="2800" dirty="0">
                <a:solidFill>
                  <a:schemeClr val="tx1"/>
                </a:solidFill>
                <a:latin typeface="Arial" charset="0"/>
                <a:cs typeface="Arial" charset="0"/>
              </a:rPr>
              <a:t>Georgia Tech</a:t>
            </a:r>
          </a:p>
        </p:txBody>
      </p:sp>
      <p:pic>
        <p:nvPicPr>
          <p:cNvPr id="167939" name="Picture 5" descr="heart_lv_rv"/>
          <p:cNvPicPr>
            <a:picLocks noChangeAspect="1" noChangeArrowheads="1" noCrop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28600" y="152400"/>
            <a:ext cx="2209800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 descr="snakes_ss_page2.JPG"/>
          <p:cNvPicPr>
            <a:picLocks noChangeAspect="1"/>
          </p:cNvPicPr>
          <p:nvPr/>
        </p:nvPicPr>
        <p:blipFill>
          <a:blip r:embed="rId6"/>
          <a:srcRect l="60963" t="24445" r="15813" b="58665"/>
          <a:stretch>
            <a:fillRect/>
          </a:stretch>
        </p:blipFill>
        <p:spPr bwMode="auto">
          <a:xfrm>
            <a:off x="6858000" y="4572000"/>
            <a:ext cx="2286000" cy="2151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leafmv.mpg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996007" y="69804"/>
            <a:ext cx="3067092" cy="2300319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72C17C-0944-4492-8633-FEE28760635C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0" y="6581001"/>
            <a:ext cx="5943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Slide credit: Kristen </a:t>
            </a:r>
            <a:r>
              <a:rPr lang="en-US" sz="1200" dirty="0" err="1"/>
              <a:t>Grauman</a:t>
            </a:r>
            <a:endParaRPr lang="en-US" sz="1200" dirty="0"/>
          </a:p>
        </p:txBody>
      </p:sp>
      <p:sp>
        <p:nvSpPr>
          <p:cNvPr id="9" name="TextBox 8"/>
          <p:cNvSpPr txBox="1"/>
          <p:nvPr/>
        </p:nvSpPr>
        <p:spPr>
          <a:xfrm>
            <a:off x="0" y="5906869"/>
            <a:ext cx="6858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dirty="0"/>
              <a:t>Disclaimer: Many slides have been borrowed from Kristen </a:t>
            </a:r>
            <a:r>
              <a:rPr lang="en-US" sz="1200" b="0" dirty="0" err="1"/>
              <a:t>Grauman</a:t>
            </a:r>
            <a:r>
              <a:rPr lang="en-US" sz="1200" b="0" dirty="0"/>
              <a:t>, who may have borrowed some of them from others. Any time a slide did not already have a credit on it, I have credited it to Kristen. So there is a chance some of these credits are inaccurate.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6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>
                <p:cTn id="12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r>
              <a:rPr lang="en-US" sz="2800" dirty="0">
                <a:latin typeface="Arial" pitchFamily="34" charset="0"/>
                <a:cs typeface="Arial" pitchFamily="34" charset="0"/>
              </a:rPr>
              <a:t>Fitting an arbitrary shape with “active” deformable contours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446031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Today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FF4E5C9-572B-434B-B5A8-C78A5BE08FB1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0" y="6581001"/>
            <a:ext cx="5943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Slide credit: Kristen </a:t>
            </a:r>
            <a:r>
              <a:rPr lang="en-US" sz="1200" dirty="0" err="1"/>
              <a:t>Grauman</a:t>
            </a:r>
            <a:endParaRPr lang="en-US" sz="12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3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eaLnBrk="1" hangingPunct="1"/>
            <a:r>
              <a:rPr lang="en-US"/>
              <a:t>Deformable contours</a:t>
            </a:r>
          </a:p>
        </p:txBody>
      </p:sp>
      <p:grpSp>
        <p:nvGrpSpPr>
          <p:cNvPr id="26628" name="Group 27"/>
          <p:cNvGrpSpPr>
            <a:grpSpLocks/>
          </p:cNvGrpSpPr>
          <p:nvPr/>
        </p:nvGrpSpPr>
        <p:grpSpPr bwMode="auto">
          <a:xfrm>
            <a:off x="884187" y="2844792"/>
            <a:ext cx="2844800" cy="2495550"/>
            <a:chOff x="1872" y="1947"/>
            <a:chExt cx="1792" cy="1572"/>
          </a:xfrm>
        </p:grpSpPr>
        <p:graphicFrame>
          <p:nvGraphicFramePr>
            <p:cNvPr id="26626" name="Object 2"/>
            <p:cNvGraphicFramePr>
              <a:graphicFrameLocks noChangeAspect="1"/>
            </p:cNvGraphicFramePr>
            <p:nvPr/>
          </p:nvGraphicFramePr>
          <p:xfrm>
            <a:off x="1872" y="1947"/>
            <a:ext cx="1792" cy="15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6679" name="Image" r:id="rId4" imgW="1143260" imgH="1003529" progId="">
                    <p:embed/>
                  </p:oleObj>
                </mc:Choice>
                <mc:Fallback>
                  <p:oleObj name="Image" r:id="rId4" imgW="1143260" imgH="1003529" progId="">
                    <p:embed/>
                    <p:pic>
                      <p:nvPicPr>
                        <p:cNvPr id="0" name="Picture 1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72" y="1947"/>
                          <a:ext cx="1792" cy="157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chemeClr val="folHlink"/>
                              </a:solidFill>
                            </a14:hiddenFill>
                          </a:ext>
                          <a:ext uri="{91240B29-F687-4f45-9708-019B960494DF}">
                            <a14:hiddenLine xmlns=""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6633" name="Oval 21"/>
            <p:cNvSpPr>
              <a:spLocks noChangeArrowheads="1"/>
            </p:cNvSpPr>
            <p:nvPr/>
          </p:nvSpPr>
          <p:spPr bwMode="auto">
            <a:xfrm>
              <a:off x="2547" y="2340"/>
              <a:ext cx="690" cy="683"/>
            </a:xfrm>
            <a:prstGeom prst="ellipse">
              <a:avLst/>
            </a:prstGeom>
            <a:noFill/>
            <a:ln w="28575">
              <a:solidFill>
                <a:schemeClr val="accent2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</p:grpSp>
      <p:sp>
        <p:nvSpPr>
          <p:cNvPr id="26630" name="TextBox 8"/>
          <p:cNvSpPr txBox="1">
            <a:spLocks noChangeArrowheads="1"/>
          </p:cNvSpPr>
          <p:nvPr/>
        </p:nvSpPr>
        <p:spPr bwMode="auto">
          <a:xfrm>
            <a:off x="2133600" y="914400"/>
            <a:ext cx="533400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sz="2800">
                <a:solidFill>
                  <a:srgbClr val="000000"/>
                </a:solidFill>
              </a:rPr>
              <a:t>a.k.a. active contours, snakes</a:t>
            </a:r>
          </a:p>
        </p:txBody>
      </p:sp>
      <p:sp>
        <p:nvSpPr>
          <p:cNvPr id="11" name="Text Box 30"/>
          <p:cNvSpPr txBox="1">
            <a:spLocks noChangeArrowheads="1"/>
          </p:cNvSpPr>
          <p:nvPr/>
        </p:nvSpPr>
        <p:spPr bwMode="auto">
          <a:xfrm>
            <a:off x="811161" y="1638288"/>
            <a:ext cx="699770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2400" b="1" dirty="0">
                <a:solidFill>
                  <a:srgbClr val="000000"/>
                </a:solidFill>
                <a:latin typeface="+mj-lt"/>
              </a:rPr>
              <a:t>Given</a:t>
            </a:r>
            <a:r>
              <a:rPr lang="en-US" sz="2400" dirty="0">
                <a:solidFill>
                  <a:srgbClr val="000000"/>
                </a:solidFill>
                <a:latin typeface="+mj-lt"/>
              </a:rPr>
              <a:t>: initial contour (model) near desired object </a:t>
            </a:r>
          </a:p>
        </p:txBody>
      </p:sp>
      <p:sp>
        <p:nvSpPr>
          <p:cNvPr id="12" name="Rectangle 22"/>
          <p:cNvSpPr>
            <a:spLocks noChangeArrowheads="1"/>
          </p:cNvSpPr>
          <p:nvPr/>
        </p:nvSpPr>
        <p:spPr bwMode="auto">
          <a:xfrm>
            <a:off x="-28638" y="6553445"/>
            <a:ext cx="5976957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400" dirty="0">
                <a:solidFill>
                  <a:srgbClr val="000000"/>
                </a:solidFill>
              </a:rPr>
              <a:t>[Snakes: Active contour models, </a:t>
            </a:r>
            <a:r>
              <a:rPr lang="en-US" sz="1400" dirty="0" err="1">
                <a:solidFill>
                  <a:srgbClr val="000000"/>
                </a:solidFill>
              </a:rPr>
              <a:t>Kass</a:t>
            </a:r>
            <a:r>
              <a:rPr lang="en-US" sz="1400" dirty="0">
                <a:solidFill>
                  <a:srgbClr val="000000"/>
                </a:solidFill>
              </a:rPr>
              <a:t>, </a:t>
            </a:r>
            <a:r>
              <a:rPr lang="en-US" sz="1400" dirty="0" err="1">
                <a:solidFill>
                  <a:srgbClr val="000000"/>
                </a:solidFill>
              </a:rPr>
              <a:t>Witkin</a:t>
            </a:r>
            <a:r>
              <a:rPr lang="en-US" sz="1400" dirty="0">
                <a:solidFill>
                  <a:srgbClr val="000000"/>
                </a:solidFill>
              </a:rPr>
              <a:t>, &amp; </a:t>
            </a:r>
            <a:r>
              <a:rPr lang="en-US" sz="1400" dirty="0" err="1">
                <a:solidFill>
                  <a:srgbClr val="000000"/>
                </a:solidFill>
              </a:rPr>
              <a:t>Terzopoulos</a:t>
            </a:r>
            <a:r>
              <a:rPr lang="en-US" sz="1400" dirty="0">
                <a:solidFill>
                  <a:srgbClr val="000000"/>
                </a:solidFill>
              </a:rPr>
              <a:t>, ICCV1987]</a:t>
            </a:r>
          </a:p>
        </p:txBody>
      </p:sp>
      <p:sp>
        <p:nvSpPr>
          <p:cNvPr id="13" name="TextBox 8"/>
          <p:cNvSpPr txBox="1">
            <a:spLocks noChangeArrowheads="1"/>
          </p:cNvSpPr>
          <p:nvPr/>
        </p:nvSpPr>
        <p:spPr bwMode="auto">
          <a:xfrm>
            <a:off x="7224777" y="6584997"/>
            <a:ext cx="20574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200" dirty="0"/>
              <a:t>Figure credit: Yuri </a:t>
            </a:r>
            <a:r>
              <a:rPr lang="en-US" sz="1200" dirty="0" err="1"/>
              <a:t>Boykov</a:t>
            </a:r>
            <a:endParaRPr lang="en-US" sz="120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FDB6392-078D-4450-A240-BFDE83E99939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0" y="6400800"/>
            <a:ext cx="5943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Slide credit: Kristen </a:t>
            </a:r>
            <a:r>
              <a:rPr lang="en-US" sz="1200" dirty="0" err="1"/>
              <a:t>Grauman</a:t>
            </a:r>
            <a:endParaRPr lang="en-US" sz="12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551" name="Rectangle 3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eaLnBrk="1" hangingPunct="1"/>
            <a:r>
              <a:rPr lang="en-US"/>
              <a:t>Deformable contours</a:t>
            </a:r>
          </a:p>
        </p:txBody>
      </p:sp>
      <p:grpSp>
        <p:nvGrpSpPr>
          <p:cNvPr id="492552" name="Group 27"/>
          <p:cNvGrpSpPr>
            <a:grpSpLocks/>
          </p:cNvGrpSpPr>
          <p:nvPr/>
        </p:nvGrpSpPr>
        <p:grpSpPr bwMode="auto">
          <a:xfrm>
            <a:off x="920700" y="2844792"/>
            <a:ext cx="2844800" cy="2495550"/>
            <a:chOff x="1872" y="1947"/>
            <a:chExt cx="1792" cy="1572"/>
          </a:xfrm>
        </p:grpSpPr>
        <p:graphicFrame>
          <p:nvGraphicFramePr>
            <p:cNvPr id="492546" name="Object 2"/>
            <p:cNvGraphicFramePr>
              <a:graphicFrameLocks noChangeAspect="1"/>
            </p:cNvGraphicFramePr>
            <p:nvPr/>
          </p:nvGraphicFramePr>
          <p:xfrm>
            <a:off x="1872" y="1947"/>
            <a:ext cx="1792" cy="15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92799" name="Image" r:id="rId4" imgW="1143260" imgH="1003529" progId="">
                    <p:embed/>
                  </p:oleObj>
                </mc:Choice>
                <mc:Fallback>
                  <p:oleObj name="Image" r:id="rId4" imgW="1143260" imgH="1003529" progId="">
                    <p:embed/>
                    <p:pic>
                      <p:nvPicPr>
                        <p:cNvPr id="0" name="Picture 8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72" y="1947"/>
                          <a:ext cx="1792" cy="157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chemeClr val="folHlink"/>
                              </a:solidFill>
                            </a14:hiddenFill>
                          </a:ext>
                          <a:ext uri="{91240B29-F687-4f45-9708-019B960494DF}">
                            <a14:hiddenLine xmlns=""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92567" name="Oval 21"/>
            <p:cNvSpPr>
              <a:spLocks noChangeArrowheads="1"/>
            </p:cNvSpPr>
            <p:nvPr/>
          </p:nvSpPr>
          <p:spPr bwMode="auto">
            <a:xfrm>
              <a:off x="2547" y="2340"/>
              <a:ext cx="690" cy="683"/>
            </a:xfrm>
            <a:prstGeom prst="ellipse">
              <a:avLst/>
            </a:prstGeom>
            <a:noFill/>
            <a:ln w="28575">
              <a:solidFill>
                <a:schemeClr val="accent2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</p:grpSp>
      <p:sp>
        <p:nvSpPr>
          <p:cNvPr id="3077" name="Text Box 30"/>
          <p:cNvSpPr txBox="1">
            <a:spLocks noChangeArrowheads="1"/>
          </p:cNvSpPr>
          <p:nvPr/>
        </p:nvSpPr>
        <p:spPr bwMode="auto">
          <a:xfrm>
            <a:off x="811161" y="1638288"/>
            <a:ext cx="699770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2400" b="1" dirty="0">
                <a:solidFill>
                  <a:srgbClr val="000000"/>
                </a:solidFill>
                <a:latin typeface="+mj-lt"/>
              </a:rPr>
              <a:t>Given</a:t>
            </a:r>
            <a:r>
              <a:rPr lang="en-US" sz="2400" dirty="0">
                <a:solidFill>
                  <a:srgbClr val="000000"/>
                </a:solidFill>
                <a:latin typeface="+mj-lt"/>
              </a:rPr>
              <a:t>: initial contour (model) near desired object </a:t>
            </a:r>
          </a:p>
        </p:txBody>
      </p:sp>
      <p:sp>
        <p:nvSpPr>
          <p:cNvPr id="492554" name="TextBox 8"/>
          <p:cNvSpPr txBox="1">
            <a:spLocks noChangeArrowheads="1"/>
          </p:cNvSpPr>
          <p:nvPr/>
        </p:nvSpPr>
        <p:spPr bwMode="auto">
          <a:xfrm>
            <a:off x="2133600" y="914400"/>
            <a:ext cx="533400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sz="2800">
                <a:solidFill>
                  <a:srgbClr val="000000"/>
                </a:solidFill>
              </a:rPr>
              <a:t>a.k.a. active contours, snakes</a:t>
            </a:r>
          </a:p>
        </p:txBody>
      </p:sp>
      <p:sp>
        <p:nvSpPr>
          <p:cNvPr id="492556" name="TextBox 8"/>
          <p:cNvSpPr txBox="1">
            <a:spLocks noChangeArrowheads="1"/>
          </p:cNvSpPr>
          <p:nvPr/>
        </p:nvSpPr>
        <p:spPr bwMode="auto">
          <a:xfrm>
            <a:off x="7224777" y="6584997"/>
            <a:ext cx="20574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200" dirty="0"/>
              <a:t>Figure credit: Yuri </a:t>
            </a:r>
            <a:r>
              <a:rPr lang="en-US" sz="1200" dirty="0" err="1"/>
              <a:t>Boykov</a:t>
            </a:r>
            <a:endParaRPr lang="en-US" sz="1200" dirty="0"/>
          </a:p>
        </p:txBody>
      </p:sp>
      <p:grpSp>
        <p:nvGrpSpPr>
          <p:cNvPr id="492557" name="Group 11"/>
          <p:cNvGrpSpPr>
            <a:grpSpLocks/>
          </p:cNvGrpSpPr>
          <p:nvPr/>
        </p:nvGrpSpPr>
        <p:grpSpPr bwMode="auto">
          <a:xfrm>
            <a:off x="895300" y="2844792"/>
            <a:ext cx="2844800" cy="2495550"/>
            <a:chOff x="1872" y="1947"/>
            <a:chExt cx="1792" cy="1572"/>
          </a:xfrm>
        </p:grpSpPr>
        <p:graphicFrame>
          <p:nvGraphicFramePr>
            <p:cNvPr id="492547" name="Object 5"/>
            <p:cNvGraphicFramePr>
              <a:graphicFrameLocks noChangeAspect="1"/>
            </p:cNvGraphicFramePr>
            <p:nvPr/>
          </p:nvGraphicFramePr>
          <p:xfrm>
            <a:off x="1872" y="1947"/>
            <a:ext cx="1792" cy="15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92800" name="Image" r:id="rId6" imgW="1143260" imgH="1003529" progId="">
                    <p:embed/>
                  </p:oleObj>
                </mc:Choice>
                <mc:Fallback>
                  <p:oleObj name="Image" r:id="rId6" imgW="1143260" imgH="1003529" progId="">
                    <p:embed/>
                    <p:pic>
                      <p:nvPicPr>
                        <p:cNvPr id="0" name="Picture 8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72" y="1947"/>
                          <a:ext cx="1792" cy="157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chemeClr val="folHlink"/>
                              </a:solidFill>
                            </a14:hiddenFill>
                          </a:ext>
                          <a:ext uri="{91240B29-F687-4f45-9708-019B960494DF}">
                            <a14:hiddenLine xmlns=""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92566" name="Oval 6"/>
            <p:cNvSpPr>
              <a:spLocks noChangeArrowheads="1"/>
            </p:cNvSpPr>
            <p:nvPr/>
          </p:nvSpPr>
          <p:spPr bwMode="auto">
            <a:xfrm>
              <a:off x="2547" y="2340"/>
              <a:ext cx="690" cy="683"/>
            </a:xfrm>
            <a:prstGeom prst="ellipse">
              <a:avLst/>
            </a:prstGeom>
            <a:noFill/>
            <a:ln w="28575">
              <a:solidFill>
                <a:schemeClr val="accent2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</p:grpSp>
      <p:grpSp>
        <p:nvGrpSpPr>
          <p:cNvPr id="13" name="Group 13"/>
          <p:cNvGrpSpPr>
            <a:grpSpLocks/>
          </p:cNvGrpSpPr>
          <p:nvPr/>
        </p:nvGrpSpPr>
        <p:grpSpPr bwMode="auto">
          <a:xfrm>
            <a:off x="895300" y="2844792"/>
            <a:ext cx="2844800" cy="2495550"/>
            <a:chOff x="3790" y="1924"/>
            <a:chExt cx="1792" cy="1572"/>
          </a:xfrm>
        </p:grpSpPr>
        <p:graphicFrame>
          <p:nvGraphicFramePr>
            <p:cNvPr id="492548" name="Object 4"/>
            <p:cNvGraphicFramePr>
              <a:graphicFrameLocks noChangeAspect="1"/>
            </p:cNvGraphicFramePr>
            <p:nvPr/>
          </p:nvGraphicFramePr>
          <p:xfrm>
            <a:off x="3790" y="1924"/>
            <a:ext cx="1792" cy="15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92801" name="Image" r:id="rId7" imgW="1143260" imgH="1003529" progId="">
                    <p:embed/>
                  </p:oleObj>
                </mc:Choice>
                <mc:Fallback>
                  <p:oleObj name="Image" r:id="rId7" imgW="1143260" imgH="1003529" progId="">
                    <p:embed/>
                    <p:pic>
                      <p:nvPicPr>
                        <p:cNvPr id="0" name="Picture 8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90" y="1924"/>
                          <a:ext cx="1792" cy="157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chemeClr val="folHlink"/>
                              </a:solidFill>
                            </a14:hiddenFill>
                          </a:ext>
                          <a:ext uri="{91240B29-F687-4f45-9708-019B960494DF}">
                            <a14:hiddenLine xmlns=""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92565" name="Freeform 9"/>
            <p:cNvSpPr>
              <a:spLocks/>
            </p:cNvSpPr>
            <p:nvPr/>
          </p:nvSpPr>
          <p:spPr bwMode="auto">
            <a:xfrm>
              <a:off x="4453" y="2348"/>
              <a:ext cx="759" cy="687"/>
            </a:xfrm>
            <a:custGeom>
              <a:avLst/>
              <a:gdLst>
                <a:gd name="T0" fmla="*/ 504 w 759"/>
                <a:gd name="T1" fmla="*/ 27 h 687"/>
                <a:gd name="T2" fmla="*/ 667 w 759"/>
                <a:gd name="T3" fmla="*/ 99 h 687"/>
                <a:gd name="T4" fmla="*/ 753 w 759"/>
                <a:gd name="T5" fmla="*/ 319 h 687"/>
                <a:gd name="T6" fmla="*/ 632 w 759"/>
                <a:gd name="T7" fmla="*/ 568 h 687"/>
                <a:gd name="T8" fmla="*/ 468 w 759"/>
                <a:gd name="T9" fmla="*/ 675 h 687"/>
                <a:gd name="T10" fmla="*/ 227 w 759"/>
                <a:gd name="T11" fmla="*/ 632 h 687"/>
                <a:gd name="T12" fmla="*/ 20 w 759"/>
                <a:gd name="T13" fmla="*/ 347 h 687"/>
                <a:gd name="T14" fmla="*/ 106 w 759"/>
                <a:gd name="T15" fmla="*/ 99 h 687"/>
                <a:gd name="T16" fmla="*/ 312 w 759"/>
                <a:gd name="T17" fmla="*/ 13 h 687"/>
                <a:gd name="T18" fmla="*/ 504 w 759"/>
                <a:gd name="T19" fmla="*/ 27 h 68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759"/>
                <a:gd name="T31" fmla="*/ 0 h 687"/>
                <a:gd name="T32" fmla="*/ 759 w 759"/>
                <a:gd name="T33" fmla="*/ 687 h 687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759" h="687">
                  <a:moveTo>
                    <a:pt x="504" y="27"/>
                  </a:moveTo>
                  <a:cubicBezTo>
                    <a:pt x="563" y="41"/>
                    <a:pt x="625" y="50"/>
                    <a:pt x="667" y="99"/>
                  </a:cubicBezTo>
                  <a:cubicBezTo>
                    <a:pt x="709" y="148"/>
                    <a:pt x="759" y="241"/>
                    <a:pt x="753" y="319"/>
                  </a:cubicBezTo>
                  <a:cubicBezTo>
                    <a:pt x="747" y="397"/>
                    <a:pt x="679" y="509"/>
                    <a:pt x="632" y="568"/>
                  </a:cubicBezTo>
                  <a:cubicBezTo>
                    <a:pt x="585" y="627"/>
                    <a:pt x="535" y="664"/>
                    <a:pt x="468" y="675"/>
                  </a:cubicBezTo>
                  <a:cubicBezTo>
                    <a:pt x="401" y="686"/>
                    <a:pt x="302" y="687"/>
                    <a:pt x="227" y="632"/>
                  </a:cubicBezTo>
                  <a:cubicBezTo>
                    <a:pt x="152" y="577"/>
                    <a:pt x="40" y="436"/>
                    <a:pt x="20" y="347"/>
                  </a:cubicBezTo>
                  <a:cubicBezTo>
                    <a:pt x="0" y="258"/>
                    <a:pt x="57" y="155"/>
                    <a:pt x="106" y="99"/>
                  </a:cubicBezTo>
                  <a:cubicBezTo>
                    <a:pt x="155" y="43"/>
                    <a:pt x="242" y="26"/>
                    <a:pt x="312" y="13"/>
                  </a:cubicBezTo>
                  <a:cubicBezTo>
                    <a:pt x="382" y="0"/>
                    <a:pt x="445" y="13"/>
                    <a:pt x="504" y="27"/>
                  </a:cubicBezTo>
                  <a:close/>
                </a:path>
              </a:pathLst>
            </a:custGeom>
            <a:noFill/>
            <a:ln w="38100">
              <a:solidFill>
                <a:schemeClr val="accent2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</p:grpSp>
      <p:grpSp>
        <p:nvGrpSpPr>
          <p:cNvPr id="16" name="Group 16"/>
          <p:cNvGrpSpPr>
            <a:grpSpLocks/>
          </p:cNvGrpSpPr>
          <p:nvPr/>
        </p:nvGrpSpPr>
        <p:grpSpPr bwMode="auto">
          <a:xfrm>
            <a:off x="895300" y="2844792"/>
            <a:ext cx="2844800" cy="2495550"/>
            <a:chOff x="-87" y="1886"/>
            <a:chExt cx="1792" cy="1572"/>
          </a:xfrm>
        </p:grpSpPr>
        <p:graphicFrame>
          <p:nvGraphicFramePr>
            <p:cNvPr id="492549" name="Object 3"/>
            <p:cNvGraphicFramePr>
              <a:graphicFrameLocks noChangeAspect="1"/>
            </p:cNvGraphicFramePr>
            <p:nvPr/>
          </p:nvGraphicFramePr>
          <p:xfrm>
            <a:off x="-87" y="1886"/>
            <a:ext cx="1792" cy="15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92802" name="Image" r:id="rId8" imgW="1143260" imgH="1003529" progId="">
                    <p:embed/>
                  </p:oleObj>
                </mc:Choice>
                <mc:Fallback>
                  <p:oleObj name="Image" r:id="rId8" imgW="1143260" imgH="1003529" progId="">
                    <p:embed/>
                    <p:pic>
                      <p:nvPicPr>
                        <p:cNvPr id="0" name="Picture 9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-87" y="1886"/>
                          <a:ext cx="1792" cy="157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chemeClr val="folHlink"/>
                              </a:solidFill>
                            </a14:hiddenFill>
                          </a:ext>
                          <a:ext uri="{91240B29-F687-4f45-9708-019B960494DF}">
                            <a14:hiddenLine xmlns=""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92564" name="Freeform 15"/>
            <p:cNvSpPr>
              <a:spLocks/>
            </p:cNvSpPr>
            <p:nvPr/>
          </p:nvSpPr>
          <p:spPr bwMode="auto">
            <a:xfrm>
              <a:off x="668" y="2315"/>
              <a:ext cx="745" cy="678"/>
            </a:xfrm>
            <a:custGeom>
              <a:avLst/>
              <a:gdLst>
                <a:gd name="T0" fmla="*/ 356 w 745"/>
                <a:gd name="T1" fmla="*/ 32 h 678"/>
                <a:gd name="T2" fmla="*/ 548 w 745"/>
                <a:gd name="T3" fmla="*/ 53 h 678"/>
                <a:gd name="T4" fmla="*/ 704 w 745"/>
                <a:gd name="T5" fmla="*/ 195 h 678"/>
                <a:gd name="T6" fmla="*/ 726 w 745"/>
                <a:gd name="T7" fmla="*/ 409 h 678"/>
                <a:gd name="T8" fmla="*/ 591 w 745"/>
                <a:gd name="T9" fmla="*/ 593 h 678"/>
                <a:gd name="T10" fmla="*/ 377 w 745"/>
                <a:gd name="T11" fmla="*/ 665 h 678"/>
                <a:gd name="T12" fmla="*/ 100 w 745"/>
                <a:gd name="T13" fmla="*/ 515 h 678"/>
                <a:gd name="T14" fmla="*/ 8 w 745"/>
                <a:gd name="T15" fmla="*/ 266 h 678"/>
                <a:gd name="T16" fmla="*/ 150 w 745"/>
                <a:gd name="T17" fmla="*/ 39 h 678"/>
                <a:gd name="T18" fmla="*/ 356 w 745"/>
                <a:gd name="T19" fmla="*/ 32 h 67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745"/>
                <a:gd name="T31" fmla="*/ 0 h 678"/>
                <a:gd name="T32" fmla="*/ 745 w 745"/>
                <a:gd name="T33" fmla="*/ 678 h 678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745" h="678">
                  <a:moveTo>
                    <a:pt x="356" y="32"/>
                  </a:moveTo>
                  <a:cubicBezTo>
                    <a:pt x="422" y="34"/>
                    <a:pt x="490" y="26"/>
                    <a:pt x="548" y="53"/>
                  </a:cubicBezTo>
                  <a:cubicBezTo>
                    <a:pt x="606" y="80"/>
                    <a:pt x="674" y="136"/>
                    <a:pt x="704" y="195"/>
                  </a:cubicBezTo>
                  <a:cubicBezTo>
                    <a:pt x="734" y="254"/>
                    <a:pt x="745" y="343"/>
                    <a:pt x="726" y="409"/>
                  </a:cubicBezTo>
                  <a:cubicBezTo>
                    <a:pt x="707" y="475"/>
                    <a:pt x="649" y="550"/>
                    <a:pt x="591" y="593"/>
                  </a:cubicBezTo>
                  <a:cubicBezTo>
                    <a:pt x="533" y="636"/>
                    <a:pt x="459" y="678"/>
                    <a:pt x="377" y="665"/>
                  </a:cubicBezTo>
                  <a:cubicBezTo>
                    <a:pt x="295" y="652"/>
                    <a:pt x="162" y="582"/>
                    <a:pt x="100" y="515"/>
                  </a:cubicBezTo>
                  <a:cubicBezTo>
                    <a:pt x="38" y="448"/>
                    <a:pt x="0" y="345"/>
                    <a:pt x="8" y="266"/>
                  </a:cubicBezTo>
                  <a:cubicBezTo>
                    <a:pt x="16" y="187"/>
                    <a:pt x="97" y="78"/>
                    <a:pt x="150" y="39"/>
                  </a:cubicBezTo>
                  <a:cubicBezTo>
                    <a:pt x="203" y="0"/>
                    <a:pt x="290" y="30"/>
                    <a:pt x="356" y="32"/>
                  </a:cubicBezTo>
                  <a:close/>
                </a:path>
              </a:pathLst>
            </a:custGeom>
            <a:noFill/>
            <a:ln w="38100">
              <a:solidFill>
                <a:schemeClr val="accent2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</p:grpSp>
      <p:grpSp>
        <p:nvGrpSpPr>
          <p:cNvPr id="19" name="Group 19"/>
          <p:cNvGrpSpPr>
            <a:grpSpLocks/>
          </p:cNvGrpSpPr>
          <p:nvPr/>
        </p:nvGrpSpPr>
        <p:grpSpPr bwMode="auto">
          <a:xfrm>
            <a:off x="895300" y="2844792"/>
            <a:ext cx="2844800" cy="2495550"/>
            <a:chOff x="3803" y="1893"/>
            <a:chExt cx="1792" cy="1572"/>
          </a:xfrm>
        </p:grpSpPr>
        <p:graphicFrame>
          <p:nvGraphicFramePr>
            <p:cNvPr id="492550" name="Object 6"/>
            <p:cNvGraphicFramePr>
              <a:graphicFrameLocks noChangeAspect="1"/>
            </p:cNvGraphicFramePr>
            <p:nvPr/>
          </p:nvGraphicFramePr>
          <p:xfrm>
            <a:off x="3803" y="1893"/>
            <a:ext cx="1792" cy="15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92803" name="Image" r:id="rId9" imgW="1143260" imgH="1003529" progId="">
                    <p:embed/>
                  </p:oleObj>
                </mc:Choice>
                <mc:Fallback>
                  <p:oleObj name="Image" r:id="rId9" imgW="1143260" imgH="1003529" progId="">
                    <p:embed/>
                    <p:pic>
                      <p:nvPicPr>
                        <p:cNvPr id="0" name="Picture 9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03" y="1893"/>
                          <a:ext cx="1792" cy="157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chemeClr val="folHlink"/>
                              </a:solidFill>
                            </a14:hiddenFill>
                          </a:ext>
                          <a:ext uri="{91240B29-F687-4f45-9708-019B960494DF}">
                            <a14:hiddenLine xmlns=""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92563" name="Freeform 18"/>
            <p:cNvSpPr>
              <a:spLocks/>
            </p:cNvSpPr>
            <p:nvPr/>
          </p:nvSpPr>
          <p:spPr bwMode="auto">
            <a:xfrm>
              <a:off x="4659" y="2350"/>
              <a:ext cx="620" cy="650"/>
            </a:xfrm>
            <a:custGeom>
              <a:avLst/>
              <a:gdLst>
                <a:gd name="T0" fmla="*/ 297 w 620"/>
                <a:gd name="T1" fmla="*/ 11 h 650"/>
                <a:gd name="T2" fmla="*/ 454 w 620"/>
                <a:gd name="T3" fmla="*/ 25 h 650"/>
                <a:gd name="T4" fmla="*/ 589 w 620"/>
                <a:gd name="T5" fmla="*/ 132 h 650"/>
                <a:gd name="T6" fmla="*/ 617 w 620"/>
                <a:gd name="T7" fmla="*/ 310 h 650"/>
                <a:gd name="T8" fmla="*/ 568 w 620"/>
                <a:gd name="T9" fmla="*/ 445 h 650"/>
                <a:gd name="T10" fmla="*/ 461 w 620"/>
                <a:gd name="T11" fmla="*/ 573 h 650"/>
                <a:gd name="T12" fmla="*/ 319 w 620"/>
                <a:gd name="T13" fmla="*/ 644 h 650"/>
                <a:gd name="T14" fmla="*/ 105 w 620"/>
                <a:gd name="T15" fmla="*/ 608 h 650"/>
                <a:gd name="T16" fmla="*/ 13 w 620"/>
                <a:gd name="T17" fmla="*/ 487 h 650"/>
                <a:gd name="T18" fmla="*/ 27 w 620"/>
                <a:gd name="T19" fmla="*/ 274 h 650"/>
                <a:gd name="T20" fmla="*/ 91 w 620"/>
                <a:gd name="T21" fmla="*/ 110 h 650"/>
                <a:gd name="T22" fmla="*/ 248 w 620"/>
                <a:gd name="T23" fmla="*/ 18 h 650"/>
                <a:gd name="T24" fmla="*/ 383 w 620"/>
                <a:gd name="T25" fmla="*/ 4 h 65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620"/>
                <a:gd name="T40" fmla="*/ 0 h 650"/>
                <a:gd name="T41" fmla="*/ 620 w 620"/>
                <a:gd name="T42" fmla="*/ 650 h 650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620" h="650">
                  <a:moveTo>
                    <a:pt x="297" y="11"/>
                  </a:moveTo>
                  <a:cubicBezTo>
                    <a:pt x="351" y="8"/>
                    <a:pt x="405" y="5"/>
                    <a:pt x="454" y="25"/>
                  </a:cubicBezTo>
                  <a:cubicBezTo>
                    <a:pt x="503" y="45"/>
                    <a:pt x="562" y="84"/>
                    <a:pt x="589" y="132"/>
                  </a:cubicBezTo>
                  <a:cubicBezTo>
                    <a:pt x="616" y="180"/>
                    <a:pt x="620" y="258"/>
                    <a:pt x="617" y="310"/>
                  </a:cubicBezTo>
                  <a:cubicBezTo>
                    <a:pt x="614" y="362"/>
                    <a:pt x="594" y="401"/>
                    <a:pt x="568" y="445"/>
                  </a:cubicBezTo>
                  <a:cubicBezTo>
                    <a:pt x="542" y="489"/>
                    <a:pt x="503" y="540"/>
                    <a:pt x="461" y="573"/>
                  </a:cubicBezTo>
                  <a:cubicBezTo>
                    <a:pt x="419" y="606"/>
                    <a:pt x="378" y="638"/>
                    <a:pt x="319" y="644"/>
                  </a:cubicBezTo>
                  <a:cubicBezTo>
                    <a:pt x="260" y="650"/>
                    <a:pt x="156" y="634"/>
                    <a:pt x="105" y="608"/>
                  </a:cubicBezTo>
                  <a:cubicBezTo>
                    <a:pt x="54" y="582"/>
                    <a:pt x="26" y="543"/>
                    <a:pt x="13" y="487"/>
                  </a:cubicBezTo>
                  <a:cubicBezTo>
                    <a:pt x="0" y="431"/>
                    <a:pt x="14" y="337"/>
                    <a:pt x="27" y="274"/>
                  </a:cubicBezTo>
                  <a:cubicBezTo>
                    <a:pt x="40" y="211"/>
                    <a:pt x="54" y="153"/>
                    <a:pt x="91" y="110"/>
                  </a:cubicBezTo>
                  <a:cubicBezTo>
                    <a:pt x="128" y="67"/>
                    <a:pt x="199" y="36"/>
                    <a:pt x="248" y="18"/>
                  </a:cubicBezTo>
                  <a:cubicBezTo>
                    <a:pt x="297" y="0"/>
                    <a:pt x="340" y="2"/>
                    <a:pt x="383" y="4"/>
                  </a:cubicBezTo>
                </a:path>
              </a:pathLst>
            </a:custGeom>
            <a:noFill/>
            <a:ln w="38100">
              <a:solidFill>
                <a:schemeClr val="accent2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</p:grpSp>
      <p:sp>
        <p:nvSpPr>
          <p:cNvPr id="22" name="Text Box 10"/>
          <p:cNvSpPr txBox="1">
            <a:spLocks noChangeArrowheads="1"/>
          </p:cNvSpPr>
          <p:nvPr/>
        </p:nvSpPr>
        <p:spPr bwMode="auto">
          <a:xfrm>
            <a:off x="884187" y="2090726"/>
            <a:ext cx="7291388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2400" b="1" dirty="0">
                <a:solidFill>
                  <a:srgbClr val="000000"/>
                </a:solidFill>
                <a:latin typeface="+mj-lt"/>
              </a:rPr>
              <a:t>Goal</a:t>
            </a:r>
            <a:r>
              <a:rPr lang="en-US" sz="2400" dirty="0">
                <a:solidFill>
                  <a:srgbClr val="000000"/>
                </a:solidFill>
                <a:latin typeface="+mj-lt"/>
              </a:rPr>
              <a:t>: evolve the contour to fit exact object boundary   </a:t>
            </a:r>
          </a:p>
        </p:txBody>
      </p:sp>
      <p:sp>
        <p:nvSpPr>
          <p:cNvPr id="492562" name="Rectangle 22"/>
          <p:cNvSpPr>
            <a:spLocks noChangeArrowheads="1"/>
          </p:cNvSpPr>
          <p:nvPr/>
        </p:nvSpPr>
        <p:spPr bwMode="auto">
          <a:xfrm>
            <a:off x="-28638" y="6553445"/>
            <a:ext cx="5976957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400" dirty="0">
                <a:solidFill>
                  <a:srgbClr val="000000"/>
                </a:solidFill>
              </a:rPr>
              <a:t>[Snakes: Active contour models, </a:t>
            </a:r>
            <a:r>
              <a:rPr lang="en-US" sz="1400" dirty="0" err="1">
                <a:solidFill>
                  <a:srgbClr val="000000"/>
                </a:solidFill>
              </a:rPr>
              <a:t>Kass</a:t>
            </a:r>
            <a:r>
              <a:rPr lang="en-US" sz="1400" dirty="0">
                <a:solidFill>
                  <a:srgbClr val="000000"/>
                </a:solidFill>
              </a:rPr>
              <a:t>, </a:t>
            </a:r>
            <a:r>
              <a:rPr lang="en-US" sz="1400" dirty="0" err="1">
                <a:solidFill>
                  <a:srgbClr val="000000"/>
                </a:solidFill>
              </a:rPr>
              <a:t>Witkin</a:t>
            </a:r>
            <a:r>
              <a:rPr lang="en-US" sz="1400" dirty="0">
                <a:solidFill>
                  <a:srgbClr val="000000"/>
                </a:solidFill>
              </a:rPr>
              <a:t>, &amp; </a:t>
            </a:r>
            <a:r>
              <a:rPr lang="en-US" sz="1400" dirty="0" err="1">
                <a:solidFill>
                  <a:srgbClr val="000000"/>
                </a:solidFill>
              </a:rPr>
              <a:t>Terzopoulos</a:t>
            </a:r>
            <a:r>
              <a:rPr lang="en-US" sz="1400" dirty="0">
                <a:solidFill>
                  <a:srgbClr val="000000"/>
                </a:solidFill>
              </a:rPr>
              <a:t>, ICCV1987]</a:t>
            </a:r>
          </a:p>
        </p:txBody>
      </p:sp>
      <p:sp>
        <p:nvSpPr>
          <p:cNvPr id="24" name="TextBox 23"/>
          <p:cNvSpPr txBox="1">
            <a:spLocks noChangeArrowheads="1"/>
          </p:cNvSpPr>
          <p:nvPr/>
        </p:nvSpPr>
        <p:spPr bwMode="auto">
          <a:xfrm>
            <a:off x="4360798" y="2808279"/>
            <a:ext cx="4783202" cy="29084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b="1" dirty="0"/>
              <a:t>Main idea</a:t>
            </a:r>
            <a:r>
              <a:rPr lang="en-US" sz="2400" dirty="0"/>
              <a:t>: elastic band is iteratively adjusted so as to</a:t>
            </a:r>
          </a:p>
          <a:p>
            <a:pPr marL="287338" indent="-287338">
              <a:spcAft>
                <a:spcPts val="600"/>
              </a:spcAft>
              <a:buFont typeface="Arial" charset="0"/>
              <a:buChar char="•"/>
            </a:pPr>
            <a:r>
              <a:rPr lang="en-US" sz="2400" dirty="0"/>
              <a:t>be near image positions with high gradients, </a:t>
            </a:r>
            <a:r>
              <a:rPr lang="en-US" sz="2400" b="1" dirty="0"/>
              <a:t>and</a:t>
            </a:r>
          </a:p>
          <a:p>
            <a:pPr marL="287338" indent="-287338">
              <a:spcAft>
                <a:spcPts val="600"/>
              </a:spcAft>
              <a:buFont typeface="Arial" charset="0"/>
              <a:buChar char="•"/>
            </a:pPr>
            <a:r>
              <a:rPr lang="en-US" sz="2400" dirty="0"/>
              <a:t>satisfy shape “preferences” or contour priors</a:t>
            </a:r>
          </a:p>
          <a:p>
            <a:pPr>
              <a:spcAft>
                <a:spcPts val="600"/>
              </a:spcAft>
            </a:pPr>
            <a:endParaRPr lang="en-US" sz="2400" dirty="0"/>
          </a:p>
        </p:txBody>
      </p:sp>
      <p:sp>
        <p:nvSpPr>
          <p:cNvPr id="25" name="Slide Number Placeholder 2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FDB6392-078D-4450-A240-BFDE83E99939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0" y="6400800"/>
            <a:ext cx="5943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Slide credit: Kristen </a:t>
            </a:r>
            <a:r>
              <a:rPr lang="en-US" sz="1200" dirty="0" err="1"/>
              <a:t>Grauman</a:t>
            </a:r>
            <a:endParaRPr lang="en-US" sz="12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4" grpId="0" build="p" bldLvl="2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713" name="Title 1"/>
          <p:cNvSpPr>
            <a:spLocks noGrp="1"/>
          </p:cNvSpPr>
          <p:nvPr>
            <p:ph type="title"/>
          </p:nvPr>
        </p:nvSpPr>
        <p:spPr>
          <a:xfrm>
            <a:off x="409575" y="0"/>
            <a:ext cx="8229600" cy="1143000"/>
          </a:xfrm>
        </p:spPr>
        <p:txBody>
          <a:bodyPr/>
          <a:lstStyle/>
          <a:p>
            <a:r>
              <a:rPr lang="en-US"/>
              <a:t>Deformable contours: intuition</a:t>
            </a:r>
          </a:p>
        </p:txBody>
      </p:sp>
      <p:sp>
        <p:nvSpPr>
          <p:cNvPr id="499715" name="TextBox 4"/>
          <p:cNvSpPr txBox="1">
            <a:spLocks noChangeArrowheads="1"/>
          </p:cNvSpPr>
          <p:nvPr/>
        </p:nvSpPr>
        <p:spPr bwMode="auto">
          <a:xfrm>
            <a:off x="0" y="6642100"/>
            <a:ext cx="5791200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800"/>
              <a:t>Image from http://www.healthline.com/blogs/exercise_fitness/uploaded_images/HandBand2-795868.JPG</a:t>
            </a:r>
          </a:p>
        </p:txBody>
      </p:sp>
      <p:pic>
        <p:nvPicPr>
          <p:cNvPr id="6" name="Picture 5" descr="snakes_ss_page2.JPG"/>
          <p:cNvPicPr>
            <a:picLocks noChangeAspect="1"/>
          </p:cNvPicPr>
          <p:nvPr/>
        </p:nvPicPr>
        <p:blipFill>
          <a:blip r:embed="rId3"/>
          <a:srcRect l="60963" t="24445" r="15813" b="58665"/>
          <a:stretch>
            <a:fillRect/>
          </a:stretch>
        </p:blipFill>
        <p:spPr bwMode="auto">
          <a:xfrm>
            <a:off x="1395369" y="4268799"/>
            <a:ext cx="2286000" cy="2151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 descr="snakes_ss_page2.JPG"/>
          <p:cNvPicPr>
            <a:picLocks noChangeAspect="1"/>
          </p:cNvPicPr>
          <p:nvPr/>
        </p:nvPicPr>
        <p:blipFill>
          <a:blip r:embed="rId3"/>
          <a:srcRect l="41696" t="26556" r="37813" b="60249"/>
          <a:stretch>
            <a:fillRect/>
          </a:stretch>
        </p:blipFill>
        <p:spPr bwMode="auto">
          <a:xfrm>
            <a:off x="5521338" y="4195773"/>
            <a:ext cx="2628936" cy="21907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99714" name="Picture 2" descr="http://www.healthline.com/blogs/exercise_fitness/uploaded_images/HandBand2-795868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20700" y="1238220"/>
            <a:ext cx="3322625" cy="27749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4" descr="http://mikomos.com/images/thumb/6/64/Macy%27s_Thanksgiving_Day_Parade_Balloon_Inflation.jpg/300px-Macy%27s_Thanksgiving_Day_Parade_Balloon_Inflation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667390" y="1201707"/>
            <a:ext cx="2154267" cy="2867552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7596336" y="6613611"/>
            <a:ext cx="28443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Kristen </a:t>
            </a:r>
            <a:r>
              <a:rPr lang="en-US" sz="1400" dirty="0" err="1"/>
              <a:t>Grauman</a:t>
            </a:r>
            <a:endParaRPr lang="en-US" sz="14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FDB6392-078D-4450-A240-BFDE83E99939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571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-3175"/>
            <a:ext cx="8229600" cy="1143000"/>
          </a:xfrm>
        </p:spPr>
        <p:txBody>
          <a:bodyPr/>
          <a:lstStyle/>
          <a:p>
            <a:pPr eaLnBrk="1" hangingPunct="1"/>
            <a:r>
              <a:rPr lang="en-US" dirty="0"/>
              <a:t>Deformable contours vs. Hough</a:t>
            </a:r>
          </a:p>
        </p:txBody>
      </p:sp>
      <p:grpSp>
        <p:nvGrpSpPr>
          <p:cNvPr id="493572" name="Group 48"/>
          <p:cNvGrpSpPr>
            <a:grpSpLocks/>
          </p:cNvGrpSpPr>
          <p:nvPr/>
        </p:nvGrpSpPr>
        <p:grpSpPr bwMode="auto">
          <a:xfrm>
            <a:off x="4462403" y="2095469"/>
            <a:ext cx="3760788" cy="1219200"/>
            <a:chOff x="4499104" y="2224070"/>
            <a:chExt cx="4224213" cy="1549636"/>
          </a:xfrm>
        </p:grpSpPr>
        <p:grpSp>
          <p:nvGrpSpPr>
            <p:cNvPr id="493587" name="Group 14"/>
            <p:cNvGrpSpPr>
              <a:grpSpLocks/>
            </p:cNvGrpSpPr>
            <p:nvPr/>
          </p:nvGrpSpPr>
          <p:grpSpPr bwMode="auto">
            <a:xfrm>
              <a:off x="4499104" y="2225889"/>
              <a:ext cx="1280450" cy="1079470"/>
              <a:chOff x="562" y="2169"/>
              <a:chExt cx="1408" cy="1187"/>
            </a:xfrm>
          </p:grpSpPr>
          <p:sp>
            <p:nvSpPr>
              <p:cNvPr id="493614" name="Rectangle 4"/>
              <p:cNvSpPr>
                <a:spLocks noChangeArrowheads="1"/>
              </p:cNvSpPr>
              <p:nvPr/>
            </p:nvSpPr>
            <p:spPr bwMode="auto">
              <a:xfrm>
                <a:off x="562" y="2169"/>
                <a:ext cx="1408" cy="118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493615" name="Freeform 5"/>
              <p:cNvSpPr>
                <a:spLocks/>
              </p:cNvSpPr>
              <p:nvPr/>
            </p:nvSpPr>
            <p:spPr bwMode="auto">
              <a:xfrm>
                <a:off x="711" y="2297"/>
                <a:ext cx="349" cy="419"/>
              </a:xfrm>
              <a:custGeom>
                <a:avLst/>
                <a:gdLst>
                  <a:gd name="T0" fmla="*/ 0 w 349"/>
                  <a:gd name="T1" fmla="*/ 419 h 419"/>
                  <a:gd name="T2" fmla="*/ 50 w 349"/>
                  <a:gd name="T3" fmla="*/ 135 h 419"/>
                  <a:gd name="T4" fmla="*/ 256 w 349"/>
                  <a:gd name="T5" fmla="*/ 35 h 419"/>
                  <a:gd name="T6" fmla="*/ 349 w 349"/>
                  <a:gd name="T7" fmla="*/ 0 h 419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49"/>
                  <a:gd name="T13" fmla="*/ 0 h 419"/>
                  <a:gd name="T14" fmla="*/ 349 w 349"/>
                  <a:gd name="T15" fmla="*/ 419 h 419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49" h="419">
                    <a:moveTo>
                      <a:pt x="0" y="419"/>
                    </a:moveTo>
                    <a:cubicBezTo>
                      <a:pt x="3" y="309"/>
                      <a:pt x="7" y="199"/>
                      <a:pt x="50" y="135"/>
                    </a:cubicBezTo>
                    <a:cubicBezTo>
                      <a:pt x="93" y="71"/>
                      <a:pt x="206" y="58"/>
                      <a:pt x="256" y="35"/>
                    </a:cubicBezTo>
                    <a:cubicBezTo>
                      <a:pt x="306" y="12"/>
                      <a:pt x="327" y="6"/>
                      <a:pt x="349" y="0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493616" name="Freeform 6"/>
              <p:cNvSpPr>
                <a:spLocks/>
              </p:cNvSpPr>
              <p:nvPr/>
            </p:nvSpPr>
            <p:spPr bwMode="auto">
              <a:xfrm>
                <a:off x="984" y="2688"/>
                <a:ext cx="83" cy="284"/>
              </a:xfrm>
              <a:custGeom>
                <a:avLst/>
                <a:gdLst>
                  <a:gd name="T0" fmla="*/ 12 w 83"/>
                  <a:gd name="T1" fmla="*/ 0 h 284"/>
                  <a:gd name="T2" fmla="*/ 12 w 83"/>
                  <a:gd name="T3" fmla="*/ 235 h 284"/>
                  <a:gd name="T4" fmla="*/ 83 w 83"/>
                  <a:gd name="T5" fmla="*/ 284 h 284"/>
                  <a:gd name="T6" fmla="*/ 0 60000 65536"/>
                  <a:gd name="T7" fmla="*/ 0 60000 65536"/>
                  <a:gd name="T8" fmla="*/ 0 60000 65536"/>
                  <a:gd name="T9" fmla="*/ 0 w 83"/>
                  <a:gd name="T10" fmla="*/ 0 h 284"/>
                  <a:gd name="T11" fmla="*/ 83 w 83"/>
                  <a:gd name="T12" fmla="*/ 284 h 28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83" h="284">
                    <a:moveTo>
                      <a:pt x="12" y="0"/>
                    </a:moveTo>
                    <a:cubicBezTo>
                      <a:pt x="6" y="94"/>
                      <a:pt x="0" y="188"/>
                      <a:pt x="12" y="235"/>
                    </a:cubicBezTo>
                    <a:cubicBezTo>
                      <a:pt x="24" y="282"/>
                      <a:pt x="53" y="283"/>
                      <a:pt x="83" y="284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493617" name="Freeform 7"/>
              <p:cNvSpPr>
                <a:spLocks/>
              </p:cNvSpPr>
              <p:nvPr/>
            </p:nvSpPr>
            <p:spPr bwMode="auto">
              <a:xfrm>
                <a:off x="1237" y="2660"/>
                <a:ext cx="258" cy="391"/>
              </a:xfrm>
              <a:custGeom>
                <a:avLst/>
                <a:gdLst>
                  <a:gd name="T0" fmla="*/ 0 w 258"/>
                  <a:gd name="T1" fmla="*/ 384 h 391"/>
                  <a:gd name="T2" fmla="*/ 242 w 258"/>
                  <a:gd name="T3" fmla="*/ 341 h 391"/>
                  <a:gd name="T4" fmla="*/ 93 w 258"/>
                  <a:gd name="T5" fmla="*/ 85 h 391"/>
                  <a:gd name="T6" fmla="*/ 143 w 258"/>
                  <a:gd name="T7" fmla="*/ 0 h 39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58"/>
                  <a:gd name="T13" fmla="*/ 0 h 391"/>
                  <a:gd name="T14" fmla="*/ 258 w 258"/>
                  <a:gd name="T15" fmla="*/ 391 h 39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58" h="391">
                    <a:moveTo>
                      <a:pt x="0" y="384"/>
                    </a:moveTo>
                    <a:cubicBezTo>
                      <a:pt x="113" y="387"/>
                      <a:pt x="226" y="391"/>
                      <a:pt x="242" y="341"/>
                    </a:cubicBezTo>
                    <a:cubicBezTo>
                      <a:pt x="258" y="291"/>
                      <a:pt x="110" y="142"/>
                      <a:pt x="93" y="85"/>
                    </a:cubicBezTo>
                    <a:cubicBezTo>
                      <a:pt x="76" y="28"/>
                      <a:pt x="109" y="14"/>
                      <a:pt x="143" y="0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493618" name="Freeform 9"/>
              <p:cNvSpPr>
                <a:spLocks/>
              </p:cNvSpPr>
              <p:nvPr/>
            </p:nvSpPr>
            <p:spPr bwMode="auto">
              <a:xfrm>
                <a:off x="1031" y="2432"/>
                <a:ext cx="370" cy="128"/>
              </a:xfrm>
              <a:custGeom>
                <a:avLst/>
                <a:gdLst>
                  <a:gd name="T0" fmla="*/ 0 w 370"/>
                  <a:gd name="T1" fmla="*/ 128 h 128"/>
                  <a:gd name="T2" fmla="*/ 171 w 370"/>
                  <a:gd name="T3" fmla="*/ 0 h 128"/>
                  <a:gd name="T4" fmla="*/ 370 w 370"/>
                  <a:gd name="T5" fmla="*/ 128 h 128"/>
                  <a:gd name="T6" fmla="*/ 0 60000 65536"/>
                  <a:gd name="T7" fmla="*/ 0 60000 65536"/>
                  <a:gd name="T8" fmla="*/ 0 60000 65536"/>
                  <a:gd name="T9" fmla="*/ 0 w 370"/>
                  <a:gd name="T10" fmla="*/ 0 h 128"/>
                  <a:gd name="T11" fmla="*/ 370 w 370"/>
                  <a:gd name="T12" fmla="*/ 128 h 128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70" h="128">
                    <a:moveTo>
                      <a:pt x="0" y="128"/>
                    </a:moveTo>
                    <a:cubicBezTo>
                      <a:pt x="54" y="64"/>
                      <a:pt x="109" y="0"/>
                      <a:pt x="171" y="0"/>
                    </a:cubicBezTo>
                    <a:cubicBezTo>
                      <a:pt x="233" y="0"/>
                      <a:pt x="301" y="64"/>
                      <a:pt x="370" y="128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493619" name="Freeform 10"/>
              <p:cNvSpPr>
                <a:spLocks/>
              </p:cNvSpPr>
              <p:nvPr/>
            </p:nvSpPr>
            <p:spPr bwMode="auto">
              <a:xfrm>
                <a:off x="562" y="3074"/>
                <a:ext cx="547" cy="162"/>
              </a:xfrm>
              <a:custGeom>
                <a:avLst/>
                <a:gdLst>
                  <a:gd name="T0" fmla="*/ 547 w 547"/>
                  <a:gd name="T1" fmla="*/ 162 h 162"/>
                  <a:gd name="T2" fmla="*/ 277 w 547"/>
                  <a:gd name="T3" fmla="*/ 5 h 162"/>
                  <a:gd name="T4" fmla="*/ 106 w 547"/>
                  <a:gd name="T5" fmla="*/ 133 h 162"/>
                  <a:gd name="T6" fmla="*/ 0 w 547"/>
                  <a:gd name="T7" fmla="*/ 26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547"/>
                  <a:gd name="T13" fmla="*/ 0 h 162"/>
                  <a:gd name="T14" fmla="*/ 547 w 547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547" h="162">
                    <a:moveTo>
                      <a:pt x="547" y="162"/>
                    </a:moveTo>
                    <a:cubicBezTo>
                      <a:pt x="448" y="86"/>
                      <a:pt x="350" y="10"/>
                      <a:pt x="277" y="5"/>
                    </a:cubicBezTo>
                    <a:cubicBezTo>
                      <a:pt x="204" y="0"/>
                      <a:pt x="152" y="130"/>
                      <a:pt x="106" y="133"/>
                    </a:cubicBezTo>
                    <a:cubicBezTo>
                      <a:pt x="60" y="136"/>
                      <a:pt x="30" y="81"/>
                      <a:pt x="0" y="26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493620" name="Freeform 11"/>
              <p:cNvSpPr>
                <a:spLocks/>
              </p:cNvSpPr>
              <p:nvPr/>
            </p:nvSpPr>
            <p:spPr bwMode="auto">
              <a:xfrm>
                <a:off x="1526" y="2226"/>
                <a:ext cx="354" cy="974"/>
              </a:xfrm>
              <a:custGeom>
                <a:avLst/>
                <a:gdLst>
                  <a:gd name="T0" fmla="*/ 337 w 354"/>
                  <a:gd name="T1" fmla="*/ 0 h 974"/>
                  <a:gd name="T2" fmla="*/ 3 w 354"/>
                  <a:gd name="T3" fmla="*/ 213 h 974"/>
                  <a:gd name="T4" fmla="*/ 316 w 354"/>
                  <a:gd name="T5" fmla="*/ 298 h 974"/>
                  <a:gd name="T6" fmla="*/ 230 w 354"/>
                  <a:gd name="T7" fmla="*/ 583 h 974"/>
                  <a:gd name="T8" fmla="*/ 110 w 354"/>
                  <a:gd name="T9" fmla="*/ 889 h 974"/>
                  <a:gd name="T10" fmla="*/ 302 w 354"/>
                  <a:gd name="T11" fmla="*/ 974 h 974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354"/>
                  <a:gd name="T19" fmla="*/ 0 h 974"/>
                  <a:gd name="T20" fmla="*/ 354 w 354"/>
                  <a:gd name="T21" fmla="*/ 974 h 974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354" h="974">
                    <a:moveTo>
                      <a:pt x="337" y="0"/>
                    </a:moveTo>
                    <a:cubicBezTo>
                      <a:pt x="171" y="81"/>
                      <a:pt x="6" y="163"/>
                      <a:pt x="3" y="213"/>
                    </a:cubicBezTo>
                    <a:cubicBezTo>
                      <a:pt x="0" y="263"/>
                      <a:pt x="278" y="236"/>
                      <a:pt x="316" y="298"/>
                    </a:cubicBezTo>
                    <a:cubicBezTo>
                      <a:pt x="354" y="360"/>
                      <a:pt x="264" y="484"/>
                      <a:pt x="230" y="583"/>
                    </a:cubicBezTo>
                    <a:cubicBezTo>
                      <a:pt x="196" y="682"/>
                      <a:pt x="98" y="824"/>
                      <a:pt x="110" y="889"/>
                    </a:cubicBezTo>
                    <a:cubicBezTo>
                      <a:pt x="122" y="954"/>
                      <a:pt x="212" y="964"/>
                      <a:pt x="302" y="974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493621" name="Freeform 13"/>
              <p:cNvSpPr>
                <a:spLocks/>
              </p:cNvSpPr>
              <p:nvPr/>
            </p:nvSpPr>
            <p:spPr bwMode="auto">
              <a:xfrm>
                <a:off x="1308" y="3136"/>
                <a:ext cx="124" cy="220"/>
              </a:xfrm>
              <a:custGeom>
                <a:avLst/>
                <a:gdLst>
                  <a:gd name="T0" fmla="*/ 100 w 124"/>
                  <a:gd name="T1" fmla="*/ 0 h 220"/>
                  <a:gd name="T2" fmla="*/ 107 w 124"/>
                  <a:gd name="T3" fmla="*/ 121 h 220"/>
                  <a:gd name="T4" fmla="*/ 0 w 124"/>
                  <a:gd name="T5" fmla="*/ 220 h 220"/>
                  <a:gd name="T6" fmla="*/ 0 60000 65536"/>
                  <a:gd name="T7" fmla="*/ 0 60000 65536"/>
                  <a:gd name="T8" fmla="*/ 0 60000 65536"/>
                  <a:gd name="T9" fmla="*/ 0 w 124"/>
                  <a:gd name="T10" fmla="*/ 0 h 220"/>
                  <a:gd name="T11" fmla="*/ 124 w 124"/>
                  <a:gd name="T12" fmla="*/ 220 h 22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24" h="220">
                    <a:moveTo>
                      <a:pt x="100" y="0"/>
                    </a:moveTo>
                    <a:cubicBezTo>
                      <a:pt x="112" y="42"/>
                      <a:pt x="124" y="84"/>
                      <a:pt x="107" y="121"/>
                    </a:cubicBezTo>
                    <a:cubicBezTo>
                      <a:pt x="90" y="158"/>
                      <a:pt x="45" y="189"/>
                      <a:pt x="0" y="220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493588" name="Group 42"/>
            <p:cNvGrpSpPr>
              <a:grpSpLocks/>
            </p:cNvGrpSpPr>
            <p:nvPr/>
          </p:nvGrpSpPr>
          <p:grpSpPr bwMode="auto">
            <a:xfrm>
              <a:off x="4883784" y="2523266"/>
              <a:ext cx="770270" cy="1196784"/>
              <a:chOff x="985" y="2496"/>
              <a:chExt cx="847" cy="1316"/>
            </a:xfrm>
          </p:grpSpPr>
          <p:sp>
            <p:nvSpPr>
              <p:cNvPr id="493612" name="Freeform 33"/>
              <p:cNvSpPr>
                <a:spLocks/>
              </p:cNvSpPr>
              <p:nvPr/>
            </p:nvSpPr>
            <p:spPr bwMode="auto">
              <a:xfrm>
                <a:off x="985" y="2496"/>
                <a:ext cx="558" cy="520"/>
              </a:xfrm>
              <a:custGeom>
                <a:avLst/>
                <a:gdLst>
                  <a:gd name="T0" fmla="*/ 364 w 558"/>
                  <a:gd name="T1" fmla="*/ 22 h 520"/>
                  <a:gd name="T2" fmla="*/ 80 w 558"/>
                  <a:gd name="T3" fmla="*/ 43 h 520"/>
                  <a:gd name="T4" fmla="*/ 1 w 558"/>
                  <a:gd name="T5" fmla="*/ 264 h 520"/>
                  <a:gd name="T6" fmla="*/ 73 w 558"/>
                  <a:gd name="T7" fmla="*/ 413 h 520"/>
                  <a:gd name="T8" fmla="*/ 307 w 558"/>
                  <a:gd name="T9" fmla="*/ 513 h 520"/>
                  <a:gd name="T10" fmla="*/ 521 w 558"/>
                  <a:gd name="T11" fmla="*/ 370 h 520"/>
                  <a:gd name="T12" fmla="*/ 528 w 558"/>
                  <a:gd name="T13" fmla="*/ 178 h 520"/>
                  <a:gd name="T14" fmla="*/ 364 w 558"/>
                  <a:gd name="T15" fmla="*/ 22 h 52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558"/>
                  <a:gd name="T25" fmla="*/ 0 h 520"/>
                  <a:gd name="T26" fmla="*/ 558 w 558"/>
                  <a:gd name="T27" fmla="*/ 520 h 520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558" h="520">
                    <a:moveTo>
                      <a:pt x="364" y="22"/>
                    </a:moveTo>
                    <a:cubicBezTo>
                      <a:pt x="289" y="0"/>
                      <a:pt x="141" y="3"/>
                      <a:pt x="80" y="43"/>
                    </a:cubicBezTo>
                    <a:cubicBezTo>
                      <a:pt x="19" y="83"/>
                      <a:pt x="2" y="202"/>
                      <a:pt x="1" y="264"/>
                    </a:cubicBezTo>
                    <a:cubicBezTo>
                      <a:pt x="0" y="326"/>
                      <a:pt x="22" y="372"/>
                      <a:pt x="73" y="413"/>
                    </a:cubicBezTo>
                    <a:cubicBezTo>
                      <a:pt x="124" y="454"/>
                      <a:pt x="232" y="520"/>
                      <a:pt x="307" y="513"/>
                    </a:cubicBezTo>
                    <a:cubicBezTo>
                      <a:pt x="382" y="506"/>
                      <a:pt x="484" y="426"/>
                      <a:pt x="521" y="370"/>
                    </a:cubicBezTo>
                    <a:cubicBezTo>
                      <a:pt x="558" y="314"/>
                      <a:pt x="551" y="235"/>
                      <a:pt x="528" y="178"/>
                    </a:cubicBezTo>
                    <a:cubicBezTo>
                      <a:pt x="505" y="121"/>
                      <a:pt x="439" y="44"/>
                      <a:pt x="364" y="22"/>
                    </a:cubicBezTo>
                    <a:close/>
                  </a:path>
                </a:pathLst>
              </a:custGeom>
              <a:noFill/>
              <a:ln w="38100">
                <a:solidFill>
                  <a:schemeClr val="accent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493613" name="Text Box 36"/>
              <p:cNvSpPr txBox="1">
                <a:spLocks noChangeArrowheads="1"/>
              </p:cNvSpPr>
              <p:nvPr/>
            </p:nvSpPr>
            <p:spPr bwMode="auto">
              <a:xfrm>
                <a:off x="1022" y="3341"/>
                <a:ext cx="810" cy="47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1600">
                    <a:solidFill>
                      <a:srgbClr val="000000"/>
                    </a:solidFill>
                    <a:latin typeface="Tahoma" pitchFamily="34" charset="0"/>
                  </a:rPr>
                  <a:t>initial</a:t>
                </a:r>
              </a:p>
            </p:txBody>
          </p:sp>
        </p:grpSp>
        <p:grpSp>
          <p:nvGrpSpPr>
            <p:cNvPr id="493589" name="Group 15"/>
            <p:cNvGrpSpPr>
              <a:grpSpLocks/>
            </p:cNvGrpSpPr>
            <p:nvPr/>
          </p:nvGrpSpPr>
          <p:grpSpPr bwMode="auto">
            <a:xfrm>
              <a:off x="5948705" y="2224070"/>
              <a:ext cx="1280450" cy="1079470"/>
              <a:chOff x="562" y="2169"/>
              <a:chExt cx="1408" cy="1187"/>
            </a:xfrm>
          </p:grpSpPr>
          <p:sp>
            <p:nvSpPr>
              <p:cNvPr id="493604" name="Rectangle 16"/>
              <p:cNvSpPr>
                <a:spLocks noChangeArrowheads="1"/>
              </p:cNvSpPr>
              <p:nvPr/>
            </p:nvSpPr>
            <p:spPr bwMode="auto">
              <a:xfrm>
                <a:off x="562" y="2169"/>
                <a:ext cx="1408" cy="118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493605" name="Freeform 17"/>
              <p:cNvSpPr>
                <a:spLocks/>
              </p:cNvSpPr>
              <p:nvPr/>
            </p:nvSpPr>
            <p:spPr bwMode="auto">
              <a:xfrm>
                <a:off x="711" y="2297"/>
                <a:ext cx="349" cy="419"/>
              </a:xfrm>
              <a:custGeom>
                <a:avLst/>
                <a:gdLst>
                  <a:gd name="T0" fmla="*/ 0 w 349"/>
                  <a:gd name="T1" fmla="*/ 419 h 419"/>
                  <a:gd name="T2" fmla="*/ 50 w 349"/>
                  <a:gd name="T3" fmla="*/ 135 h 419"/>
                  <a:gd name="T4" fmla="*/ 256 w 349"/>
                  <a:gd name="T5" fmla="*/ 35 h 419"/>
                  <a:gd name="T6" fmla="*/ 349 w 349"/>
                  <a:gd name="T7" fmla="*/ 0 h 419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49"/>
                  <a:gd name="T13" fmla="*/ 0 h 419"/>
                  <a:gd name="T14" fmla="*/ 349 w 349"/>
                  <a:gd name="T15" fmla="*/ 419 h 419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49" h="419">
                    <a:moveTo>
                      <a:pt x="0" y="419"/>
                    </a:moveTo>
                    <a:cubicBezTo>
                      <a:pt x="3" y="309"/>
                      <a:pt x="7" y="199"/>
                      <a:pt x="50" y="135"/>
                    </a:cubicBezTo>
                    <a:cubicBezTo>
                      <a:pt x="93" y="71"/>
                      <a:pt x="206" y="58"/>
                      <a:pt x="256" y="35"/>
                    </a:cubicBezTo>
                    <a:cubicBezTo>
                      <a:pt x="306" y="12"/>
                      <a:pt x="327" y="6"/>
                      <a:pt x="349" y="0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493606" name="Freeform 18"/>
              <p:cNvSpPr>
                <a:spLocks/>
              </p:cNvSpPr>
              <p:nvPr/>
            </p:nvSpPr>
            <p:spPr bwMode="auto">
              <a:xfrm>
                <a:off x="984" y="2688"/>
                <a:ext cx="83" cy="284"/>
              </a:xfrm>
              <a:custGeom>
                <a:avLst/>
                <a:gdLst>
                  <a:gd name="T0" fmla="*/ 12 w 83"/>
                  <a:gd name="T1" fmla="*/ 0 h 284"/>
                  <a:gd name="T2" fmla="*/ 12 w 83"/>
                  <a:gd name="T3" fmla="*/ 235 h 284"/>
                  <a:gd name="T4" fmla="*/ 83 w 83"/>
                  <a:gd name="T5" fmla="*/ 284 h 284"/>
                  <a:gd name="T6" fmla="*/ 0 60000 65536"/>
                  <a:gd name="T7" fmla="*/ 0 60000 65536"/>
                  <a:gd name="T8" fmla="*/ 0 60000 65536"/>
                  <a:gd name="T9" fmla="*/ 0 w 83"/>
                  <a:gd name="T10" fmla="*/ 0 h 284"/>
                  <a:gd name="T11" fmla="*/ 83 w 83"/>
                  <a:gd name="T12" fmla="*/ 284 h 28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83" h="284">
                    <a:moveTo>
                      <a:pt x="12" y="0"/>
                    </a:moveTo>
                    <a:cubicBezTo>
                      <a:pt x="6" y="94"/>
                      <a:pt x="0" y="188"/>
                      <a:pt x="12" y="235"/>
                    </a:cubicBezTo>
                    <a:cubicBezTo>
                      <a:pt x="24" y="282"/>
                      <a:pt x="53" y="283"/>
                      <a:pt x="83" y="284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493607" name="Freeform 19"/>
              <p:cNvSpPr>
                <a:spLocks/>
              </p:cNvSpPr>
              <p:nvPr/>
            </p:nvSpPr>
            <p:spPr bwMode="auto">
              <a:xfrm>
                <a:off x="1237" y="2660"/>
                <a:ext cx="258" cy="391"/>
              </a:xfrm>
              <a:custGeom>
                <a:avLst/>
                <a:gdLst>
                  <a:gd name="T0" fmla="*/ 0 w 258"/>
                  <a:gd name="T1" fmla="*/ 384 h 391"/>
                  <a:gd name="T2" fmla="*/ 242 w 258"/>
                  <a:gd name="T3" fmla="*/ 341 h 391"/>
                  <a:gd name="T4" fmla="*/ 93 w 258"/>
                  <a:gd name="T5" fmla="*/ 85 h 391"/>
                  <a:gd name="T6" fmla="*/ 143 w 258"/>
                  <a:gd name="T7" fmla="*/ 0 h 39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58"/>
                  <a:gd name="T13" fmla="*/ 0 h 391"/>
                  <a:gd name="T14" fmla="*/ 258 w 258"/>
                  <a:gd name="T15" fmla="*/ 391 h 39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58" h="391">
                    <a:moveTo>
                      <a:pt x="0" y="384"/>
                    </a:moveTo>
                    <a:cubicBezTo>
                      <a:pt x="113" y="387"/>
                      <a:pt x="226" y="391"/>
                      <a:pt x="242" y="341"/>
                    </a:cubicBezTo>
                    <a:cubicBezTo>
                      <a:pt x="258" y="291"/>
                      <a:pt x="110" y="142"/>
                      <a:pt x="93" y="85"/>
                    </a:cubicBezTo>
                    <a:cubicBezTo>
                      <a:pt x="76" y="28"/>
                      <a:pt x="109" y="14"/>
                      <a:pt x="143" y="0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493608" name="Freeform 20"/>
              <p:cNvSpPr>
                <a:spLocks/>
              </p:cNvSpPr>
              <p:nvPr/>
            </p:nvSpPr>
            <p:spPr bwMode="auto">
              <a:xfrm>
                <a:off x="1031" y="2432"/>
                <a:ext cx="370" cy="128"/>
              </a:xfrm>
              <a:custGeom>
                <a:avLst/>
                <a:gdLst>
                  <a:gd name="T0" fmla="*/ 0 w 370"/>
                  <a:gd name="T1" fmla="*/ 128 h 128"/>
                  <a:gd name="T2" fmla="*/ 171 w 370"/>
                  <a:gd name="T3" fmla="*/ 0 h 128"/>
                  <a:gd name="T4" fmla="*/ 370 w 370"/>
                  <a:gd name="T5" fmla="*/ 128 h 128"/>
                  <a:gd name="T6" fmla="*/ 0 60000 65536"/>
                  <a:gd name="T7" fmla="*/ 0 60000 65536"/>
                  <a:gd name="T8" fmla="*/ 0 60000 65536"/>
                  <a:gd name="T9" fmla="*/ 0 w 370"/>
                  <a:gd name="T10" fmla="*/ 0 h 128"/>
                  <a:gd name="T11" fmla="*/ 370 w 370"/>
                  <a:gd name="T12" fmla="*/ 128 h 128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70" h="128">
                    <a:moveTo>
                      <a:pt x="0" y="128"/>
                    </a:moveTo>
                    <a:cubicBezTo>
                      <a:pt x="54" y="64"/>
                      <a:pt x="109" y="0"/>
                      <a:pt x="171" y="0"/>
                    </a:cubicBezTo>
                    <a:cubicBezTo>
                      <a:pt x="233" y="0"/>
                      <a:pt x="301" y="64"/>
                      <a:pt x="370" y="128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493609" name="Freeform 21"/>
              <p:cNvSpPr>
                <a:spLocks/>
              </p:cNvSpPr>
              <p:nvPr/>
            </p:nvSpPr>
            <p:spPr bwMode="auto">
              <a:xfrm>
                <a:off x="562" y="3074"/>
                <a:ext cx="547" cy="162"/>
              </a:xfrm>
              <a:custGeom>
                <a:avLst/>
                <a:gdLst>
                  <a:gd name="T0" fmla="*/ 547 w 547"/>
                  <a:gd name="T1" fmla="*/ 162 h 162"/>
                  <a:gd name="T2" fmla="*/ 277 w 547"/>
                  <a:gd name="T3" fmla="*/ 5 h 162"/>
                  <a:gd name="T4" fmla="*/ 106 w 547"/>
                  <a:gd name="T5" fmla="*/ 133 h 162"/>
                  <a:gd name="T6" fmla="*/ 0 w 547"/>
                  <a:gd name="T7" fmla="*/ 26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547"/>
                  <a:gd name="T13" fmla="*/ 0 h 162"/>
                  <a:gd name="T14" fmla="*/ 547 w 547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547" h="162">
                    <a:moveTo>
                      <a:pt x="547" y="162"/>
                    </a:moveTo>
                    <a:cubicBezTo>
                      <a:pt x="448" y="86"/>
                      <a:pt x="350" y="10"/>
                      <a:pt x="277" y="5"/>
                    </a:cubicBezTo>
                    <a:cubicBezTo>
                      <a:pt x="204" y="0"/>
                      <a:pt x="152" y="130"/>
                      <a:pt x="106" y="133"/>
                    </a:cubicBezTo>
                    <a:cubicBezTo>
                      <a:pt x="60" y="136"/>
                      <a:pt x="30" y="81"/>
                      <a:pt x="0" y="26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493610" name="Freeform 22"/>
              <p:cNvSpPr>
                <a:spLocks/>
              </p:cNvSpPr>
              <p:nvPr/>
            </p:nvSpPr>
            <p:spPr bwMode="auto">
              <a:xfrm>
                <a:off x="1526" y="2226"/>
                <a:ext cx="354" cy="974"/>
              </a:xfrm>
              <a:custGeom>
                <a:avLst/>
                <a:gdLst>
                  <a:gd name="T0" fmla="*/ 337 w 354"/>
                  <a:gd name="T1" fmla="*/ 0 h 974"/>
                  <a:gd name="T2" fmla="*/ 3 w 354"/>
                  <a:gd name="T3" fmla="*/ 213 h 974"/>
                  <a:gd name="T4" fmla="*/ 316 w 354"/>
                  <a:gd name="T5" fmla="*/ 298 h 974"/>
                  <a:gd name="T6" fmla="*/ 230 w 354"/>
                  <a:gd name="T7" fmla="*/ 583 h 974"/>
                  <a:gd name="T8" fmla="*/ 110 w 354"/>
                  <a:gd name="T9" fmla="*/ 889 h 974"/>
                  <a:gd name="T10" fmla="*/ 302 w 354"/>
                  <a:gd name="T11" fmla="*/ 974 h 974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354"/>
                  <a:gd name="T19" fmla="*/ 0 h 974"/>
                  <a:gd name="T20" fmla="*/ 354 w 354"/>
                  <a:gd name="T21" fmla="*/ 974 h 974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354" h="974">
                    <a:moveTo>
                      <a:pt x="337" y="0"/>
                    </a:moveTo>
                    <a:cubicBezTo>
                      <a:pt x="171" y="81"/>
                      <a:pt x="6" y="163"/>
                      <a:pt x="3" y="213"/>
                    </a:cubicBezTo>
                    <a:cubicBezTo>
                      <a:pt x="0" y="263"/>
                      <a:pt x="278" y="236"/>
                      <a:pt x="316" y="298"/>
                    </a:cubicBezTo>
                    <a:cubicBezTo>
                      <a:pt x="354" y="360"/>
                      <a:pt x="264" y="484"/>
                      <a:pt x="230" y="583"/>
                    </a:cubicBezTo>
                    <a:cubicBezTo>
                      <a:pt x="196" y="682"/>
                      <a:pt x="98" y="824"/>
                      <a:pt x="110" y="889"/>
                    </a:cubicBezTo>
                    <a:cubicBezTo>
                      <a:pt x="122" y="954"/>
                      <a:pt x="212" y="964"/>
                      <a:pt x="302" y="974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493611" name="Freeform 23"/>
              <p:cNvSpPr>
                <a:spLocks/>
              </p:cNvSpPr>
              <p:nvPr/>
            </p:nvSpPr>
            <p:spPr bwMode="auto">
              <a:xfrm>
                <a:off x="1308" y="3136"/>
                <a:ext cx="124" cy="220"/>
              </a:xfrm>
              <a:custGeom>
                <a:avLst/>
                <a:gdLst>
                  <a:gd name="T0" fmla="*/ 100 w 124"/>
                  <a:gd name="T1" fmla="*/ 0 h 220"/>
                  <a:gd name="T2" fmla="*/ 107 w 124"/>
                  <a:gd name="T3" fmla="*/ 121 h 220"/>
                  <a:gd name="T4" fmla="*/ 0 w 124"/>
                  <a:gd name="T5" fmla="*/ 220 h 220"/>
                  <a:gd name="T6" fmla="*/ 0 60000 65536"/>
                  <a:gd name="T7" fmla="*/ 0 60000 65536"/>
                  <a:gd name="T8" fmla="*/ 0 60000 65536"/>
                  <a:gd name="T9" fmla="*/ 0 w 124"/>
                  <a:gd name="T10" fmla="*/ 0 h 220"/>
                  <a:gd name="T11" fmla="*/ 124 w 124"/>
                  <a:gd name="T12" fmla="*/ 220 h 22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24" h="220">
                    <a:moveTo>
                      <a:pt x="100" y="0"/>
                    </a:moveTo>
                    <a:cubicBezTo>
                      <a:pt x="112" y="42"/>
                      <a:pt x="124" y="84"/>
                      <a:pt x="107" y="121"/>
                    </a:cubicBezTo>
                    <a:cubicBezTo>
                      <a:pt x="90" y="158"/>
                      <a:pt x="45" y="189"/>
                      <a:pt x="0" y="220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493590" name="Freeform 34"/>
            <p:cNvSpPr>
              <a:spLocks/>
            </p:cNvSpPr>
            <p:nvPr/>
          </p:nvSpPr>
          <p:spPr bwMode="auto">
            <a:xfrm>
              <a:off x="6334295" y="2461426"/>
              <a:ext cx="407416" cy="538371"/>
            </a:xfrm>
            <a:custGeom>
              <a:avLst/>
              <a:gdLst>
                <a:gd name="T0" fmla="*/ 909 w 448"/>
                <a:gd name="T1" fmla="*/ 281917 h 592"/>
                <a:gd name="T2" fmla="*/ 40014 w 448"/>
                <a:gd name="T3" fmla="*/ 113676 h 592"/>
                <a:gd name="T4" fmla="*/ 156419 w 448"/>
                <a:gd name="T5" fmla="*/ 16369 h 592"/>
                <a:gd name="T6" fmla="*/ 247360 w 448"/>
                <a:gd name="T7" fmla="*/ 16369 h 592"/>
                <a:gd name="T8" fmla="*/ 350123 w 448"/>
                <a:gd name="T9" fmla="*/ 100945 h 592"/>
                <a:gd name="T10" fmla="*/ 395594 w 448"/>
                <a:gd name="T11" fmla="*/ 269186 h 592"/>
                <a:gd name="T12" fmla="*/ 382862 w 448"/>
                <a:gd name="T13" fmla="*/ 436517 h 592"/>
                <a:gd name="T14" fmla="*/ 247360 w 448"/>
                <a:gd name="T15" fmla="*/ 533824 h 592"/>
                <a:gd name="T16" fmla="*/ 46380 w 448"/>
                <a:gd name="T17" fmla="*/ 462890 h 592"/>
                <a:gd name="T18" fmla="*/ 909 w 448"/>
                <a:gd name="T19" fmla="*/ 281917 h 59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48"/>
                <a:gd name="T31" fmla="*/ 0 h 592"/>
                <a:gd name="T32" fmla="*/ 448 w 448"/>
                <a:gd name="T33" fmla="*/ 592 h 592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48" h="592">
                  <a:moveTo>
                    <a:pt x="1" y="310"/>
                  </a:moveTo>
                  <a:cubicBezTo>
                    <a:pt x="0" y="246"/>
                    <a:pt x="16" y="174"/>
                    <a:pt x="44" y="125"/>
                  </a:cubicBezTo>
                  <a:cubicBezTo>
                    <a:pt x="72" y="76"/>
                    <a:pt x="134" y="36"/>
                    <a:pt x="172" y="18"/>
                  </a:cubicBezTo>
                  <a:cubicBezTo>
                    <a:pt x="210" y="0"/>
                    <a:pt x="236" y="2"/>
                    <a:pt x="272" y="18"/>
                  </a:cubicBezTo>
                  <a:cubicBezTo>
                    <a:pt x="308" y="34"/>
                    <a:pt x="358" y="65"/>
                    <a:pt x="385" y="111"/>
                  </a:cubicBezTo>
                  <a:cubicBezTo>
                    <a:pt x="412" y="157"/>
                    <a:pt x="429" y="235"/>
                    <a:pt x="435" y="296"/>
                  </a:cubicBezTo>
                  <a:cubicBezTo>
                    <a:pt x="441" y="357"/>
                    <a:pt x="448" y="432"/>
                    <a:pt x="421" y="480"/>
                  </a:cubicBezTo>
                  <a:cubicBezTo>
                    <a:pt x="394" y="528"/>
                    <a:pt x="334" y="582"/>
                    <a:pt x="272" y="587"/>
                  </a:cubicBezTo>
                  <a:cubicBezTo>
                    <a:pt x="210" y="592"/>
                    <a:pt x="97" y="556"/>
                    <a:pt x="51" y="509"/>
                  </a:cubicBezTo>
                  <a:cubicBezTo>
                    <a:pt x="5" y="462"/>
                    <a:pt x="2" y="374"/>
                    <a:pt x="1" y="310"/>
                  </a:cubicBezTo>
                  <a:close/>
                </a:path>
              </a:pathLst>
            </a:custGeom>
            <a:noFill/>
            <a:ln w="38100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493591" name="Text Box 37"/>
            <p:cNvSpPr txBox="1">
              <a:spLocks noChangeArrowheads="1"/>
            </p:cNvSpPr>
            <p:nvPr/>
          </p:nvSpPr>
          <p:spPr bwMode="auto">
            <a:xfrm>
              <a:off x="5959480" y="3299534"/>
              <a:ext cx="1469291" cy="4277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600">
                  <a:solidFill>
                    <a:srgbClr val="000000"/>
                  </a:solidFill>
                  <a:latin typeface="Tahoma" pitchFamily="34" charset="0"/>
                </a:rPr>
                <a:t>intermediate</a:t>
              </a:r>
            </a:p>
          </p:txBody>
        </p:sp>
        <p:grpSp>
          <p:nvGrpSpPr>
            <p:cNvPr id="493592" name="Group 41"/>
            <p:cNvGrpSpPr>
              <a:grpSpLocks/>
            </p:cNvGrpSpPr>
            <p:nvPr/>
          </p:nvGrpSpPr>
          <p:grpSpPr bwMode="auto">
            <a:xfrm>
              <a:off x="7442867" y="2228617"/>
              <a:ext cx="1280450" cy="1545089"/>
              <a:chOff x="3799" y="2172"/>
              <a:chExt cx="1408" cy="1699"/>
            </a:xfrm>
          </p:grpSpPr>
          <p:grpSp>
            <p:nvGrpSpPr>
              <p:cNvPr id="493593" name="Group 24"/>
              <p:cNvGrpSpPr>
                <a:grpSpLocks/>
              </p:cNvGrpSpPr>
              <p:nvPr/>
            </p:nvGrpSpPr>
            <p:grpSpPr bwMode="auto">
              <a:xfrm>
                <a:off x="3799" y="2172"/>
                <a:ext cx="1408" cy="1187"/>
                <a:chOff x="562" y="2169"/>
                <a:chExt cx="1408" cy="1187"/>
              </a:xfrm>
            </p:grpSpPr>
            <p:sp>
              <p:nvSpPr>
                <p:cNvPr id="493596" name="Rectangle 25"/>
                <p:cNvSpPr>
                  <a:spLocks noChangeArrowheads="1"/>
                </p:cNvSpPr>
                <p:nvPr/>
              </p:nvSpPr>
              <p:spPr bwMode="auto">
                <a:xfrm>
                  <a:off x="562" y="2169"/>
                  <a:ext cx="1408" cy="1187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493597" name="Freeform 26"/>
                <p:cNvSpPr>
                  <a:spLocks/>
                </p:cNvSpPr>
                <p:nvPr/>
              </p:nvSpPr>
              <p:spPr bwMode="auto">
                <a:xfrm>
                  <a:off x="711" y="2297"/>
                  <a:ext cx="349" cy="419"/>
                </a:xfrm>
                <a:custGeom>
                  <a:avLst/>
                  <a:gdLst>
                    <a:gd name="T0" fmla="*/ 0 w 349"/>
                    <a:gd name="T1" fmla="*/ 419 h 419"/>
                    <a:gd name="T2" fmla="*/ 50 w 349"/>
                    <a:gd name="T3" fmla="*/ 135 h 419"/>
                    <a:gd name="T4" fmla="*/ 256 w 349"/>
                    <a:gd name="T5" fmla="*/ 35 h 419"/>
                    <a:gd name="T6" fmla="*/ 349 w 349"/>
                    <a:gd name="T7" fmla="*/ 0 h 419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49"/>
                    <a:gd name="T13" fmla="*/ 0 h 419"/>
                    <a:gd name="T14" fmla="*/ 349 w 349"/>
                    <a:gd name="T15" fmla="*/ 419 h 419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49" h="419">
                      <a:moveTo>
                        <a:pt x="0" y="419"/>
                      </a:moveTo>
                      <a:cubicBezTo>
                        <a:pt x="3" y="309"/>
                        <a:pt x="7" y="199"/>
                        <a:pt x="50" y="135"/>
                      </a:cubicBezTo>
                      <a:cubicBezTo>
                        <a:pt x="93" y="71"/>
                        <a:pt x="206" y="58"/>
                        <a:pt x="256" y="35"/>
                      </a:cubicBezTo>
                      <a:cubicBezTo>
                        <a:pt x="306" y="12"/>
                        <a:pt x="327" y="6"/>
                        <a:pt x="349" y="0"/>
                      </a:cubicBez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493598" name="Freeform 27"/>
                <p:cNvSpPr>
                  <a:spLocks/>
                </p:cNvSpPr>
                <p:nvPr/>
              </p:nvSpPr>
              <p:spPr bwMode="auto">
                <a:xfrm>
                  <a:off x="984" y="2688"/>
                  <a:ext cx="83" cy="284"/>
                </a:xfrm>
                <a:custGeom>
                  <a:avLst/>
                  <a:gdLst>
                    <a:gd name="T0" fmla="*/ 12 w 83"/>
                    <a:gd name="T1" fmla="*/ 0 h 284"/>
                    <a:gd name="T2" fmla="*/ 12 w 83"/>
                    <a:gd name="T3" fmla="*/ 235 h 284"/>
                    <a:gd name="T4" fmla="*/ 83 w 83"/>
                    <a:gd name="T5" fmla="*/ 284 h 284"/>
                    <a:gd name="T6" fmla="*/ 0 60000 65536"/>
                    <a:gd name="T7" fmla="*/ 0 60000 65536"/>
                    <a:gd name="T8" fmla="*/ 0 60000 65536"/>
                    <a:gd name="T9" fmla="*/ 0 w 83"/>
                    <a:gd name="T10" fmla="*/ 0 h 284"/>
                    <a:gd name="T11" fmla="*/ 83 w 83"/>
                    <a:gd name="T12" fmla="*/ 284 h 284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83" h="284">
                      <a:moveTo>
                        <a:pt x="12" y="0"/>
                      </a:moveTo>
                      <a:cubicBezTo>
                        <a:pt x="6" y="94"/>
                        <a:pt x="0" y="188"/>
                        <a:pt x="12" y="235"/>
                      </a:cubicBezTo>
                      <a:cubicBezTo>
                        <a:pt x="24" y="282"/>
                        <a:pt x="53" y="283"/>
                        <a:pt x="83" y="284"/>
                      </a:cubicBez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493599" name="Freeform 28"/>
                <p:cNvSpPr>
                  <a:spLocks/>
                </p:cNvSpPr>
                <p:nvPr/>
              </p:nvSpPr>
              <p:spPr bwMode="auto">
                <a:xfrm>
                  <a:off x="1237" y="2660"/>
                  <a:ext cx="258" cy="391"/>
                </a:xfrm>
                <a:custGeom>
                  <a:avLst/>
                  <a:gdLst>
                    <a:gd name="T0" fmla="*/ 0 w 258"/>
                    <a:gd name="T1" fmla="*/ 384 h 391"/>
                    <a:gd name="T2" fmla="*/ 242 w 258"/>
                    <a:gd name="T3" fmla="*/ 341 h 391"/>
                    <a:gd name="T4" fmla="*/ 93 w 258"/>
                    <a:gd name="T5" fmla="*/ 85 h 391"/>
                    <a:gd name="T6" fmla="*/ 143 w 258"/>
                    <a:gd name="T7" fmla="*/ 0 h 391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58"/>
                    <a:gd name="T13" fmla="*/ 0 h 391"/>
                    <a:gd name="T14" fmla="*/ 258 w 258"/>
                    <a:gd name="T15" fmla="*/ 391 h 391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58" h="391">
                      <a:moveTo>
                        <a:pt x="0" y="384"/>
                      </a:moveTo>
                      <a:cubicBezTo>
                        <a:pt x="113" y="387"/>
                        <a:pt x="226" y="391"/>
                        <a:pt x="242" y="341"/>
                      </a:cubicBezTo>
                      <a:cubicBezTo>
                        <a:pt x="258" y="291"/>
                        <a:pt x="110" y="142"/>
                        <a:pt x="93" y="85"/>
                      </a:cubicBezTo>
                      <a:cubicBezTo>
                        <a:pt x="76" y="28"/>
                        <a:pt x="109" y="14"/>
                        <a:pt x="143" y="0"/>
                      </a:cubicBez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493600" name="Freeform 29"/>
                <p:cNvSpPr>
                  <a:spLocks/>
                </p:cNvSpPr>
                <p:nvPr/>
              </p:nvSpPr>
              <p:spPr bwMode="auto">
                <a:xfrm>
                  <a:off x="1031" y="2432"/>
                  <a:ext cx="370" cy="128"/>
                </a:xfrm>
                <a:custGeom>
                  <a:avLst/>
                  <a:gdLst>
                    <a:gd name="T0" fmla="*/ 0 w 370"/>
                    <a:gd name="T1" fmla="*/ 128 h 128"/>
                    <a:gd name="T2" fmla="*/ 171 w 370"/>
                    <a:gd name="T3" fmla="*/ 0 h 128"/>
                    <a:gd name="T4" fmla="*/ 370 w 370"/>
                    <a:gd name="T5" fmla="*/ 128 h 128"/>
                    <a:gd name="T6" fmla="*/ 0 60000 65536"/>
                    <a:gd name="T7" fmla="*/ 0 60000 65536"/>
                    <a:gd name="T8" fmla="*/ 0 60000 65536"/>
                    <a:gd name="T9" fmla="*/ 0 w 370"/>
                    <a:gd name="T10" fmla="*/ 0 h 128"/>
                    <a:gd name="T11" fmla="*/ 370 w 370"/>
                    <a:gd name="T12" fmla="*/ 128 h 128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370" h="128">
                      <a:moveTo>
                        <a:pt x="0" y="128"/>
                      </a:moveTo>
                      <a:cubicBezTo>
                        <a:pt x="54" y="64"/>
                        <a:pt x="109" y="0"/>
                        <a:pt x="171" y="0"/>
                      </a:cubicBezTo>
                      <a:cubicBezTo>
                        <a:pt x="233" y="0"/>
                        <a:pt x="301" y="64"/>
                        <a:pt x="370" y="128"/>
                      </a:cubicBez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493601" name="Freeform 30"/>
                <p:cNvSpPr>
                  <a:spLocks/>
                </p:cNvSpPr>
                <p:nvPr/>
              </p:nvSpPr>
              <p:spPr bwMode="auto">
                <a:xfrm>
                  <a:off x="562" y="3074"/>
                  <a:ext cx="547" cy="162"/>
                </a:xfrm>
                <a:custGeom>
                  <a:avLst/>
                  <a:gdLst>
                    <a:gd name="T0" fmla="*/ 547 w 547"/>
                    <a:gd name="T1" fmla="*/ 162 h 162"/>
                    <a:gd name="T2" fmla="*/ 277 w 547"/>
                    <a:gd name="T3" fmla="*/ 5 h 162"/>
                    <a:gd name="T4" fmla="*/ 106 w 547"/>
                    <a:gd name="T5" fmla="*/ 133 h 162"/>
                    <a:gd name="T6" fmla="*/ 0 w 547"/>
                    <a:gd name="T7" fmla="*/ 26 h 16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547"/>
                    <a:gd name="T13" fmla="*/ 0 h 162"/>
                    <a:gd name="T14" fmla="*/ 547 w 547"/>
                    <a:gd name="T15" fmla="*/ 162 h 16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547" h="162">
                      <a:moveTo>
                        <a:pt x="547" y="162"/>
                      </a:moveTo>
                      <a:cubicBezTo>
                        <a:pt x="448" y="86"/>
                        <a:pt x="350" y="10"/>
                        <a:pt x="277" y="5"/>
                      </a:cubicBezTo>
                      <a:cubicBezTo>
                        <a:pt x="204" y="0"/>
                        <a:pt x="152" y="130"/>
                        <a:pt x="106" y="133"/>
                      </a:cubicBezTo>
                      <a:cubicBezTo>
                        <a:pt x="60" y="136"/>
                        <a:pt x="30" y="81"/>
                        <a:pt x="0" y="26"/>
                      </a:cubicBez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493602" name="Freeform 31"/>
                <p:cNvSpPr>
                  <a:spLocks/>
                </p:cNvSpPr>
                <p:nvPr/>
              </p:nvSpPr>
              <p:spPr bwMode="auto">
                <a:xfrm>
                  <a:off x="1526" y="2226"/>
                  <a:ext cx="354" cy="974"/>
                </a:xfrm>
                <a:custGeom>
                  <a:avLst/>
                  <a:gdLst>
                    <a:gd name="T0" fmla="*/ 337 w 354"/>
                    <a:gd name="T1" fmla="*/ 0 h 974"/>
                    <a:gd name="T2" fmla="*/ 3 w 354"/>
                    <a:gd name="T3" fmla="*/ 213 h 974"/>
                    <a:gd name="T4" fmla="*/ 316 w 354"/>
                    <a:gd name="T5" fmla="*/ 298 h 974"/>
                    <a:gd name="T6" fmla="*/ 230 w 354"/>
                    <a:gd name="T7" fmla="*/ 583 h 974"/>
                    <a:gd name="T8" fmla="*/ 110 w 354"/>
                    <a:gd name="T9" fmla="*/ 889 h 974"/>
                    <a:gd name="T10" fmla="*/ 302 w 354"/>
                    <a:gd name="T11" fmla="*/ 974 h 974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354"/>
                    <a:gd name="T19" fmla="*/ 0 h 974"/>
                    <a:gd name="T20" fmla="*/ 354 w 354"/>
                    <a:gd name="T21" fmla="*/ 974 h 974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354" h="974">
                      <a:moveTo>
                        <a:pt x="337" y="0"/>
                      </a:moveTo>
                      <a:cubicBezTo>
                        <a:pt x="171" y="81"/>
                        <a:pt x="6" y="163"/>
                        <a:pt x="3" y="213"/>
                      </a:cubicBezTo>
                      <a:cubicBezTo>
                        <a:pt x="0" y="263"/>
                        <a:pt x="278" y="236"/>
                        <a:pt x="316" y="298"/>
                      </a:cubicBezTo>
                      <a:cubicBezTo>
                        <a:pt x="354" y="360"/>
                        <a:pt x="264" y="484"/>
                        <a:pt x="230" y="583"/>
                      </a:cubicBezTo>
                      <a:cubicBezTo>
                        <a:pt x="196" y="682"/>
                        <a:pt x="98" y="824"/>
                        <a:pt x="110" y="889"/>
                      </a:cubicBezTo>
                      <a:cubicBezTo>
                        <a:pt x="122" y="954"/>
                        <a:pt x="212" y="964"/>
                        <a:pt x="302" y="974"/>
                      </a:cubicBez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493603" name="Freeform 32"/>
                <p:cNvSpPr>
                  <a:spLocks/>
                </p:cNvSpPr>
                <p:nvPr/>
              </p:nvSpPr>
              <p:spPr bwMode="auto">
                <a:xfrm>
                  <a:off x="1308" y="3136"/>
                  <a:ext cx="124" cy="220"/>
                </a:xfrm>
                <a:custGeom>
                  <a:avLst/>
                  <a:gdLst>
                    <a:gd name="T0" fmla="*/ 100 w 124"/>
                    <a:gd name="T1" fmla="*/ 0 h 220"/>
                    <a:gd name="T2" fmla="*/ 107 w 124"/>
                    <a:gd name="T3" fmla="*/ 121 h 220"/>
                    <a:gd name="T4" fmla="*/ 0 w 124"/>
                    <a:gd name="T5" fmla="*/ 220 h 220"/>
                    <a:gd name="T6" fmla="*/ 0 60000 65536"/>
                    <a:gd name="T7" fmla="*/ 0 60000 65536"/>
                    <a:gd name="T8" fmla="*/ 0 60000 65536"/>
                    <a:gd name="T9" fmla="*/ 0 w 124"/>
                    <a:gd name="T10" fmla="*/ 0 h 220"/>
                    <a:gd name="T11" fmla="*/ 124 w 124"/>
                    <a:gd name="T12" fmla="*/ 220 h 22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124" h="220">
                      <a:moveTo>
                        <a:pt x="100" y="0"/>
                      </a:moveTo>
                      <a:cubicBezTo>
                        <a:pt x="112" y="42"/>
                        <a:pt x="124" y="84"/>
                        <a:pt x="107" y="121"/>
                      </a:cubicBezTo>
                      <a:cubicBezTo>
                        <a:pt x="90" y="158"/>
                        <a:pt x="45" y="189"/>
                        <a:pt x="0" y="220"/>
                      </a:cubicBez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</p:grpSp>
          <p:sp>
            <p:nvSpPr>
              <p:cNvPr id="493594" name="Freeform 35"/>
              <p:cNvSpPr>
                <a:spLocks/>
              </p:cNvSpPr>
              <p:nvPr/>
            </p:nvSpPr>
            <p:spPr bwMode="auto">
              <a:xfrm>
                <a:off x="4212" y="2438"/>
                <a:ext cx="499" cy="608"/>
              </a:xfrm>
              <a:custGeom>
                <a:avLst/>
                <a:gdLst>
                  <a:gd name="T0" fmla="*/ 12 w 499"/>
                  <a:gd name="T1" fmla="*/ 385 h 608"/>
                  <a:gd name="T2" fmla="*/ 33 w 499"/>
                  <a:gd name="T3" fmla="*/ 165 h 608"/>
                  <a:gd name="T4" fmla="*/ 112 w 499"/>
                  <a:gd name="T5" fmla="*/ 58 h 608"/>
                  <a:gd name="T6" fmla="*/ 211 w 499"/>
                  <a:gd name="T7" fmla="*/ 1 h 608"/>
                  <a:gd name="T8" fmla="*/ 353 w 499"/>
                  <a:gd name="T9" fmla="*/ 65 h 608"/>
                  <a:gd name="T10" fmla="*/ 424 w 499"/>
                  <a:gd name="T11" fmla="*/ 179 h 608"/>
                  <a:gd name="T12" fmla="*/ 389 w 499"/>
                  <a:gd name="T13" fmla="*/ 278 h 608"/>
                  <a:gd name="T14" fmla="*/ 417 w 499"/>
                  <a:gd name="T15" fmla="*/ 449 h 608"/>
                  <a:gd name="T16" fmla="*/ 467 w 499"/>
                  <a:gd name="T17" fmla="*/ 513 h 608"/>
                  <a:gd name="T18" fmla="*/ 481 w 499"/>
                  <a:gd name="T19" fmla="*/ 584 h 608"/>
                  <a:gd name="T20" fmla="*/ 360 w 499"/>
                  <a:gd name="T21" fmla="*/ 606 h 608"/>
                  <a:gd name="T22" fmla="*/ 140 w 499"/>
                  <a:gd name="T23" fmla="*/ 570 h 608"/>
                  <a:gd name="T24" fmla="*/ 19 w 499"/>
                  <a:gd name="T25" fmla="*/ 442 h 608"/>
                  <a:gd name="T26" fmla="*/ 26 w 499"/>
                  <a:gd name="T27" fmla="*/ 250 h 608"/>
                  <a:gd name="T28" fmla="*/ 33 w 499"/>
                  <a:gd name="T29" fmla="*/ 193 h 608"/>
                  <a:gd name="T30" fmla="*/ 55 w 499"/>
                  <a:gd name="T31" fmla="*/ 129 h 608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w 499"/>
                  <a:gd name="T49" fmla="*/ 0 h 608"/>
                  <a:gd name="T50" fmla="*/ 499 w 499"/>
                  <a:gd name="T51" fmla="*/ 608 h 608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T48" t="T49" r="T50" b="T51"/>
                <a:pathLst>
                  <a:path w="499" h="608">
                    <a:moveTo>
                      <a:pt x="12" y="385"/>
                    </a:moveTo>
                    <a:cubicBezTo>
                      <a:pt x="14" y="302"/>
                      <a:pt x="16" y="219"/>
                      <a:pt x="33" y="165"/>
                    </a:cubicBezTo>
                    <a:cubicBezTo>
                      <a:pt x="50" y="111"/>
                      <a:pt x="82" y="85"/>
                      <a:pt x="112" y="58"/>
                    </a:cubicBezTo>
                    <a:cubicBezTo>
                      <a:pt x="142" y="31"/>
                      <a:pt x="171" y="0"/>
                      <a:pt x="211" y="1"/>
                    </a:cubicBezTo>
                    <a:cubicBezTo>
                      <a:pt x="251" y="2"/>
                      <a:pt x="318" y="35"/>
                      <a:pt x="353" y="65"/>
                    </a:cubicBezTo>
                    <a:cubicBezTo>
                      <a:pt x="388" y="95"/>
                      <a:pt x="418" y="144"/>
                      <a:pt x="424" y="179"/>
                    </a:cubicBezTo>
                    <a:cubicBezTo>
                      <a:pt x="430" y="214"/>
                      <a:pt x="390" y="233"/>
                      <a:pt x="389" y="278"/>
                    </a:cubicBezTo>
                    <a:cubicBezTo>
                      <a:pt x="388" y="323"/>
                      <a:pt x="404" y="410"/>
                      <a:pt x="417" y="449"/>
                    </a:cubicBezTo>
                    <a:cubicBezTo>
                      <a:pt x="430" y="488"/>
                      <a:pt x="456" y="491"/>
                      <a:pt x="467" y="513"/>
                    </a:cubicBezTo>
                    <a:cubicBezTo>
                      <a:pt x="478" y="535"/>
                      <a:pt x="499" y="568"/>
                      <a:pt x="481" y="584"/>
                    </a:cubicBezTo>
                    <a:cubicBezTo>
                      <a:pt x="463" y="600"/>
                      <a:pt x="417" y="608"/>
                      <a:pt x="360" y="606"/>
                    </a:cubicBezTo>
                    <a:cubicBezTo>
                      <a:pt x="303" y="604"/>
                      <a:pt x="197" y="597"/>
                      <a:pt x="140" y="570"/>
                    </a:cubicBezTo>
                    <a:cubicBezTo>
                      <a:pt x="83" y="543"/>
                      <a:pt x="38" y="495"/>
                      <a:pt x="19" y="442"/>
                    </a:cubicBezTo>
                    <a:cubicBezTo>
                      <a:pt x="0" y="389"/>
                      <a:pt x="24" y="291"/>
                      <a:pt x="26" y="250"/>
                    </a:cubicBezTo>
                    <a:cubicBezTo>
                      <a:pt x="28" y="209"/>
                      <a:pt x="28" y="213"/>
                      <a:pt x="33" y="193"/>
                    </a:cubicBezTo>
                    <a:cubicBezTo>
                      <a:pt x="38" y="173"/>
                      <a:pt x="46" y="151"/>
                      <a:pt x="55" y="129"/>
                    </a:cubicBezTo>
                  </a:path>
                </a:pathLst>
              </a:custGeom>
              <a:noFill/>
              <a:ln w="38100">
                <a:solidFill>
                  <a:schemeClr val="accent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493595" name="Text Box 38"/>
              <p:cNvSpPr txBox="1">
                <a:spLocks noChangeArrowheads="1"/>
              </p:cNvSpPr>
              <p:nvPr/>
            </p:nvSpPr>
            <p:spPr bwMode="auto">
              <a:xfrm>
                <a:off x="4217" y="3401"/>
                <a:ext cx="692" cy="47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1600">
                    <a:solidFill>
                      <a:srgbClr val="000000"/>
                    </a:solidFill>
                    <a:latin typeface="Tahoma" pitchFamily="34" charset="0"/>
                  </a:rPr>
                  <a:t>final</a:t>
                </a:r>
              </a:p>
            </p:txBody>
          </p:sp>
        </p:grpSp>
      </p:grpSp>
      <p:sp>
        <p:nvSpPr>
          <p:cNvPr id="493574" name="TextBox 44"/>
          <p:cNvSpPr txBox="1">
            <a:spLocks noChangeArrowheads="1"/>
          </p:cNvSpPr>
          <p:nvPr/>
        </p:nvSpPr>
        <p:spPr bwMode="auto">
          <a:xfrm>
            <a:off x="263466" y="1128681"/>
            <a:ext cx="8624887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400" dirty="0"/>
              <a:t>Like generalized Hough transform, useful for shape fitting; but</a:t>
            </a:r>
          </a:p>
          <a:p>
            <a:endParaRPr lang="en-US" sz="2400" dirty="0"/>
          </a:p>
        </p:txBody>
      </p:sp>
      <p:sp>
        <p:nvSpPr>
          <p:cNvPr id="493575" name="TextBox 45"/>
          <p:cNvSpPr txBox="1">
            <a:spLocks noChangeArrowheads="1"/>
          </p:cNvSpPr>
          <p:nvPr/>
        </p:nvSpPr>
        <p:spPr bwMode="auto">
          <a:xfrm>
            <a:off x="373003" y="3540094"/>
            <a:ext cx="3541713" cy="16435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400" u="sng" dirty="0"/>
              <a:t>Hough</a:t>
            </a:r>
          </a:p>
          <a:p>
            <a:pPr>
              <a:spcAft>
                <a:spcPct val="20000"/>
              </a:spcAft>
            </a:pPr>
            <a:r>
              <a:rPr lang="en-US" sz="2400" dirty="0"/>
              <a:t>Rigid model shape</a:t>
            </a:r>
          </a:p>
          <a:p>
            <a:pPr>
              <a:spcAft>
                <a:spcPct val="20000"/>
              </a:spcAft>
            </a:pPr>
            <a:r>
              <a:rPr lang="en-US" sz="2400" dirty="0"/>
              <a:t>Single voting pass can detect multiple instances</a:t>
            </a:r>
          </a:p>
        </p:txBody>
      </p:sp>
      <p:sp>
        <p:nvSpPr>
          <p:cNvPr id="493576" name="TextBox 46"/>
          <p:cNvSpPr txBox="1">
            <a:spLocks noChangeArrowheads="1"/>
          </p:cNvSpPr>
          <p:nvPr/>
        </p:nvSpPr>
        <p:spPr bwMode="auto">
          <a:xfrm>
            <a:off x="4329053" y="3549619"/>
            <a:ext cx="4525963" cy="24560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400" u="sng" dirty="0"/>
              <a:t>Deformable contours</a:t>
            </a:r>
          </a:p>
          <a:p>
            <a:pPr>
              <a:spcAft>
                <a:spcPct val="20000"/>
              </a:spcAft>
            </a:pPr>
            <a:r>
              <a:rPr lang="en-US" sz="2400" dirty="0"/>
              <a:t>Prior on shape types, but shape iteratively adjusted (</a:t>
            </a:r>
            <a:r>
              <a:rPr lang="en-US" sz="2400" i="1" dirty="0"/>
              <a:t>deforms</a:t>
            </a:r>
            <a:r>
              <a:rPr lang="en-US" sz="2400" dirty="0"/>
              <a:t>)</a:t>
            </a:r>
          </a:p>
          <a:p>
            <a:pPr>
              <a:spcAft>
                <a:spcPct val="20000"/>
              </a:spcAft>
            </a:pPr>
            <a:r>
              <a:rPr lang="en-US" sz="2400" dirty="0"/>
              <a:t>Requires initialization nearby</a:t>
            </a:r>
          </a:p>
          <a:p>
            <a:pPr>
              <a:spcAft>
                <a:spcPct val="20000"/>
              </a:spcAft>
            </a:pPr>
            <a:r>
              <a:rPr lang="en-US" sz="2400" dirty="0"/>
              <a:t>One optimization “pass” to fit a single contour</a:t>
            </a:r>
          </a:p>
        </p:txBody>
      </p:sp>
      <p:grpSp>
        <p:nvGrpSpPr>
          <p:cNvPr id="493577" name="Group 59"/>
          <p:cNvGrpSpPr>
            <a:grpSpLocks noChangeAspect="1"/>
          </p:cNvGrpSpPr>
          <p:nvPr/>
        </p:nvGrpSpPr>
        <p:grpSpPr bwMode="auto">
          <a:xfrm>
            <a:off x="682566" y="1914494"/>
            <a:ext cx="1925637" cy="1363662"/>
            <a:chOff x="685800" y="1219199"/>
            <a:chExt cx="7315200" cy="5181599"/>
          </a:xfrm>
        </p:grpSpPr>
        <p:graphicFrame>
          <p:nvGraphicFramePr>
            <p:cNvPr id="493570" name="Object 2"/>
            <p:cNvGraphicFramePr>
              <a:graphicFrameLocks noChangeAspect="1"/>
            </p:cNvGraphicFramePr>
            <p:nvPr/>
          </p:nvGraphicFramePr>
          <p:xfrm>
            <a:off x="1509713" y="1219199"/>
            <a:ext cx="6124576" cy="518159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93623" name="Image" r:id="rId4" imgW="8165079" imgH="6907937" progId="">
                    <p:embed/>
                  </p:oleObj>
                </mc:Choice>
                <mc:Fallback>
                  <p:oleObj name="Image" r:id="rId4" imgW="8165079" imgH="6907937" progId="">
                    <p:embed/>
                    <p:pic>
                      <p:nvPicPr>
                        <p:cNvPr id="0" name="Picture 1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09713" y="1219199"/>
                          <a:ext cx="6124576" cy="518159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=""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="" xmlns:a14="http://schemas.microsoft.com/office/drawing/2010/main">
                              <a:effectLst>
                                <a:outerShdw blurRad="63500"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93578" name="Line 4"/>
            <p:cNvSpPr>
              <a:spLocks noChangeShapeType="1"/>
            </p:cNvSpPr>
            <p:nvPr/>
          </p:nvSpPr>
          <p:spPr bwMode="auto">
            <a:xfrm>
              <a:off x="2514600" y="3886200"/>
              <a:ext cx="3657600" cy="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93579" name="Line 5"/>
            <p:cNvSpPr>
              <a:spLocks noChangeShapeType="1"/>
            </p:cNvSpPr>
            <p:nvPr/>
          </p:nvSpPr>
          <p:spPr bwMode="auto">
            <a:xfrm>
              <a:off x="1676400" y="3886200"/>
              <a:ext cx="3657600" cy="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93580" name="Line 6"/>
            <p:cNvSpPr>
              <a:spLocks noChangeShapeType="1"/>
            </p:cNvSpPr>
            <p:nvPr/>
          </p:nvSpPr>
          <p:spPr bwMode="auto">
            <a:xfrm>
              <a:off x="3886200" y="3886200"/>
              <a:ext cx="3657600" cy="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93581" name="Line 7"/>
            <p:cNvSpPr>
              <a:spLocks noChangeShapeType="1"/>
            </p:cNvSpPr>
            <p:nvPr/>
          </p:nvSpPr>
          <p:spPr bwMode="auto">
            <a:xfrm>
              <a:off x="4343400" y="3886200"/>
              <a:ext cx="3657600" cy="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93582" name="Line 8"/>
            <p:cNvSpPr>
              <a:spLocks noChangeShapeType="1"/>
            </p:cNvSpPr>
            <p:nvPr/>
          </p:nvSpPr>
          <p:spPr bwMode="auto">
            <a:xfrm>
              <a:off x="685800" y="3886200"/>
              <a:ext cx="3657600" cy="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93583" name="Line 10"/>
            <p:cNvSpPr>
              <a:spLocks noChangeShapeType="1"/>
            </p:cNvSpPr>
            <p:nvPr/>
          </p:nvSpPr>
          <p:spPr bwMode="auto">
            <a:xfrm>
              <a:off x="2895600" y="2438400"/>
              <a:ext cx="1828800" cy="1905000"/>
            </a:xfrm>
            <a:prstGeom prst="line">
              <a:avLst/>
            </a:prstGeom>
            <a:noFill/>
            <a:ln w="9525">
              <a:solidFill>
                <a:srgbClr val="FF00FF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93584" name="Line 14"/>
            <p:cNvSpPr>
              <a:spLocks noChangeShapeType="1"/>
            </p:cNvSpPr>
            <p:nvPr/>
          </p:nvSpPr>
          <p:spPr bwMode="auto">
            <a:xfrm>
              <a:off x="4102100" y="3657600"/>
              <a:ext cx="1828800" cy="1905000"/>
            </a:xfrm>
            <a:prstGeom prst="line">
              <a:avLst/>
            </a:prstGeom>
            <a:noFill/>
            <a:ln w="9525">
              <a:solidFill>
                <a:srgbClr val="FF00FF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93585" name="Line 18"/>
            <p:cNvSpPr>
              <a:spLocks noChangeShapeType="1"/>
            </p:cNvSpPr>
            <p:nvPr/>
          </p:nvSpPr>
          <p:spPr bwMode="auto">
            <a:xfrm>
              <a:off x="3263900" y="2819400"/>
              <a:ext cx="1828800" cy="1905000"/>
            </a:xfrm>
            <a:prstGeom prst="line">
              <a:avLst/>
            </a:prstGeom>
            <a:noFill/>
            <a:ln w="9525">
              <a:solidFill>
                <a:srgbClr val="FF00FF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93586" name="Line 22"/>
            <p:cNvSpPr>
              <a:spLocks noChangeShapeType="1"/>
            </p:cNvSpPr>
            <p:nvPr/>
          </p:nvSpPr>
          <p:spPr bwMode="auto">
            <a:xfrm>
              <a:off x="3644900" y="3200400"/>
              <a:ext cx="1828800" cy="1905000"/>
            </a:xfrm>
            <a:prstGeom prst="line">
              <a:avLst/>
            </a:prstGeom>
            <a:noFill/>
            <a:ln w="9525">
              <a:solidFill>
                <a:srgbClr val="FF00FF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3" name="TextBox 52"/>
          <p:cNvSpPr txBox="1"/>
          <p:nvPr/>
        </p:nvSpPr>
        <p:spPr>
          <a:xfrm>
            <a:off x="7596336" y="6613611"/>
            <a:ext cx="28443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Kristen </a:t>
            </a:r>
            <a:r>
              <a:rPr lang="en-US" sz="1400" dirty="0" err="1"/>
              <a:t>Grauman</a:t>
            </a:r>
            <a:endParaRPr lang="en-US" sz="1400" dirty="0"/>
          </a:p>
        </p:txBody>
      </p:sp>
      <p:sp>
        <p:nvSpPr>
          <p:cNvPr id="54" name="Slide Number Placeholder 5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FDB6392-078D-4450-A240-BFDE83E99939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5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5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5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5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5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5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5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3575" grpId="0" build="p"/>
      <p:bldP spid="493576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226" name="Rectangle 2"/>
          <p:cNvSpPr>
            <a:spLocks noGrp="1" noChangeArrowheads="1"/>
          </p:cNvSpPr>
          <p:nvPr>
            <p:ph type="title"/>
          </p:nvPr>
        </p:nvSpPr>
        <p:spPr>
          <a:xfrm>
            <a:off x="446031" y="241272"/>
            <a:ext cx="8229600" cy="1143000"/>
          </a:xfrm>
        </p:spPr>
        <p:txBody>
          <a:bodyPr/>
          <a:lstStyle/>
          <a:p>
            <a:r>
              <a:rPr lang="en-US" dirty="0"/>
              <a:t>Why do we want to fit deformable shapes?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1058877" y="1674232"/>
            <a:ext cx="6178572" cy="2157621"/>
            <a:chOff x="1058877" y="1674232"/>
            <a:chExt cx="6178572" cy="2157621"/>
          </a:xfrm>
        </p:grpSpPr>
        <p:pic>
          <p:nvPicPr>
            <p:cNvPr id="727042" name="Picture 2" descr="http://www.vitaminsidan.se/bilder/banan.jp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058877" y="1858007"/>
              <a:ext cx="2095500" cy="1714500"/>
            </a:xfrm>
            <a:prstGeom prst="rect">
              <a:avLst/>
            </a:prstGeom>
            <a:noFill/>
          </p:spPr>
        </p:pic>
        <p:pic>
          <p:nvPicPr>
            <p:cNvPr id="727044" name="Picture 4" descr="http://www.strykowski.net/owoce/Banan_-_zdjecia_bananow_-_banan_fotografie_1510.jp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 rot="17444313">
              <a:off x="2895692" y="2043493"/>
              <a:ext cx="2157621" cy="1419100"/>
            </a:xfrm>
            <a:prstGeom prst="rect">
              <a:avLst/>
            </a:prstGeom>
            <a:noFill/>
          </p:spPr>
        </p:pic>
        <p:pic>
          <p:nvPicPr>
            <p:cNvPr id="727046" name="Picture 6" descr="http://www.cepolina.com/freephoto/f/nature.fruits.food/banana.jpg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 flipH="1">
              <a:off x="5375286" y="1894520"/>
              <a:ext cx="1862163" cy="1583421"/>
            </a:xfrm>
            <a:prstGeom prst="rect">
              <a:avLst/>
            </a:prstGeom>
            <a:noFill/>
          </p:spPr>
        </p:pic>
      </p:grpSp>
      <p:sp>
        <p:nvSpPr>
          <p:cNvPr id="6922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85830" y="3613215"/>
            <a:ext cx="6232554" cy="958786"/>
          </a:xfrm>
        </p:spPr>
        <p:txBody>
          <a:bodyPr/>
          <a:lstStyle/>
          <a:p>
            <a:r>
              <a:rPr lang="en-US" sz="2400" dirty="0"/>
              <a:t>Some objects have similar basic form but some variety in the contour shape.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596336" y="6613611"/>
            <a:ext cx="28443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Kristen </a:t>
            </a:r>
            <a:r>
              <a:rPr lang="en-US" sz="1400" dirty="0" err="1"/>
              <a:t>Grauman</a:t>
            </a:r>
            <a:endParaRPr lang="en-US" sz="14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FDB6392-078D-4450-A240-BFDE83E99939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2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2227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226" name="Rectangle 2"/>
          <p:cNvSpPr>
            <a:spLocks noGrp="1" noChangeArrowheads="1"/>
          </p:cNvSpPr>
          <p:nvPr>
            <p:ph type="title"/>
          </p:nvPr>
        </p:nvSpPr>
        <p:spPr>
          <a:xfrm>
            <a:off x="446031" y="241272"/>
            <a:ext cx="8229600" cy="1143000"/>
          </a:xfrm>
        </p:spPr>
        <p:txBody>
          <a:bodyPr/>
          <a:lstStyle/>
          <a:p>
            <a:r>
              <a:rPr lang="en-US" dirty="0"/>
              <a:t>Why do we want to fit deformable shapes?</a:t>
            </a:r>
          </a:p>
        </p:txBody>
      </p:sp>
      <p:sp>
        <p:nvSpPr>
          <p:cNvPr id="6922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105546" y="1824077"/>
            <a:ext cx="2543233" cy="4525963"/>
          </a:xfrm>
        </p:spPr>
        <p:txBody>
          <a:bodyPr/>
          <a:lstStyle/>
          <a:p>
            <a:r>
              <a:rPr lang="en-US" sz="2400" dirty="0"/>
              <a:t>Non-rigid, deformable objects can change their shape over time, e.g. lips, hands…</a:t>
            </a:r>
          </a:p>
        </p:txBody>
      </p:sp>
      <p:pic>
        <p:nvPicPr>
          <p:cNvPr id="692228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39778" y="1785915"/>
            <a:ext cx="4801347" cy="41703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92229" name="Text Box 5"/>
          <p:cNvSpPr txBox="1">
            <a:spLocks noChangeArrowheads="1"/>
          </p:cNvSpPr>
          <p:nvPr/>
        </p:nvSpPr>
        <p:spPr bwMode="auto">
          <a:xfrm>
            <a:off x="0" y="6508750"/>
            <a:ext cx="3779838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/>
              <a:t>Figure from Kass et al. 1987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596336" y="6613611"/>
            <a:ext cx="28443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Kristen </a:t>
            </a:r>
            <a:r>
              <a:rPr lang="en-US" sz="1400" dirty="0" err="1"/>
              <a:t>Grauman</a:t>
            </a:r>
            <a:endParaRPr lang="en-US" sz="1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FDB6392-078D-4450-A240-BFDE83E99939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226" name="Rectangle 2"/>
          <p:cNvSpPr>
            <a:spLocks noGrp="1" noChangeArrowheads="1"/>
          </p:cNvSpPr>
          <p:nvPr>
            <p:ph type="title"/>
          </p:nvPr>
        </p:nvSpPr>
        <p:spPr>
          <a:xfrm>
            <a:off x="446031" y="241272"/>
            <a:ext cx="8229600" cy="1143000"/>
          </a:xfrm>
        </p:spPr>
        <p:txBody>
          <a:bodyPr/>
          <a:lstStyle/>
          <a:p>
            <a:r>
              <a:rPr lang="en-US" dirty="0"/>
              <a:t>Why do we want to fit deformable shapes?</a:t>
            </a:r>
          </a:p>
        </p:txBody>
      </p:sp>
      <p:sp>
        <p:nvSpPr>
          <p:cNvPr id="6922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105546" y="1824077"/>
            <a:ext cx="2543233" cy="4525963"/>
          </a:xfrm>
        </p:spPr>
        <p:txBody>
          <a:bodyPr/>
          <a:lstStyle/>
          <a:p>
            <a:r>
              <a:rPr lang="en-US" sz="2400" dirty="0"/>
              <a:t>Non-rigid, deformable objects can change their shape over time, e.g. lips, hands…</a:t>
            </a:r>
          </a:p>
        </p:txBody>
      </p:sp>
      <p:pic>
        <p:nvPicPr>
          <p:cNvPr id="6" name="Picture 4" descr="http://www.thingsihavelearnedinmylife.com/files/imagecache/preview/files/hamster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00" y="1763721"/>
            <a:ext cx="3048000" cy="2286000"/>
          </a:xfrm>
          <a:prstGeom prst="rect">
            <a:avLst/>
          </a:prstGeom>
          <a:noFill/>
        </p:spPr>
      </p:pic>
      <p:pic>
        <p:nvPicPr>
          <p:cNvPr id="7" name="Picture 6" descr="http://www.panhistoria.com/Stacks/Novels/Character_Homes/homedirs/11387images/syrian-hamster-0008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252831" y="1763721"/>
            <a:ext cx="2761611" cy="2286000"/>
          </a:xfrm>
          <a:prstGeom prst="rect">
            <a:avLst/>
          </a:prstGeom>
          <a:noFill/>
        </p:spPr>
      </p:pic>
      <p:pic>
        <p:nvPicPr>
          <p:cNvPr id="8" name="Picture 8" descr="http://www.funnypictures.net.au/userimages/dwarf-hamster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500207" y="4137066"/>
            <a:ext cx="3041904" cy="228600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7596336" y="6613611"/>
            <a:ext cx="28443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Kristen </a:t>
            </a:r>
            <a:r>
              <a:rPr lang="en-US" sz="1400" dirty="0" err="1"/>
              <a:t>Grauman</a:t>
            </a:r>
            <a:endParaRPr lang="en-US" sz="140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FDB6392-078D-4450-A240-BFDE83E99939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604" name="Text Box 4"/>
          <p:cNvSpPr txBox="1">
            <a:spLocks noChangeArrowheads="1"/>
          </p:cNvSpPr>
          <p:nvPr/>
        </p:nvSpPr>
        <p:spPr bwMode="auto">
          <a:xfrm>
            <a:off x="0" y="6550223"/>
            <a:ext cx="7924800" cy="30777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1400" dirty="0">
                <a:solidFill>
                  <a:schemeClr val="tx2"/>
                </a:solidFill>
                <a:latin typeface="+mj-lt"/>
              </a:rPr>
              <a:t>Figure credit: </a:t>
            </a:r>
            <a:r>
              <a:rPr lang="en-US" sz="1400" dirty="0" err="1">
                <a:solidFill>
                  <a:schemeClr val="tx2"/>
                </a:solidFill>
                <a:latin typeface="+mj-lt"/>
              </a:rPr>
              <a:t>Julien</a:t>
            </a:r>
            <a:r>
              <a:rPr lang="en-US" sz="1400" dirty="0">
                <a:solidFill>
                  <a:schemeClr val="tx2"/>
                </a:solidFill>
                <a:latin typeface="+mj-lt"/>
              </a:rPr>
              <a:t> </a:t>
            </a:r>
            <a:r>
              <a:rPr lang="en-US" sz="1400" dirty="0" err="1">
                <a:solidFill>
                  <a:schemeClr val="tx2"/>
                </a:solidFill>
                <a:latin typeface="+mj-lt"/>
              </a:rPr>
              <a:t>Jomier</a:t>
            </a:r>
            <a:endParaRPr lang="en-US" sz="1400" dirty="0">
              <a:solidFill>
                <a:schemeClr val="tx2"/>
              </a:solidFill>
              <a:latin typeface="+mj-lt"/>
            </a:endParaRPr>
          </a:p>
        </p:txBody>
      </p:sp>
      <p:pic>
        <p:nvPicPr>
          <p:cNvPr id="13318" name="Picture 14" descr="C:\Courses\Comp-258\Lecture-Snakes\walking.gif"/>
          <p:cNvPicPr>
            <a:picLocks noChangeAspect="1" noChangeArrowheads="1" noCrop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147993" y="1822870"/>
            <a:ext cx="3065445" cy="3066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2"/>
          <p:cNvSpPr txBox="1">
            <a:spLocks noChangeArrowheads="1"/>
          </p:cNvSpPr>
          <p:nvPr/>
        </p:nvSpPr>
        <p:spPr bwMode="auto">
          <a:xfrm>
            <a:off x="446031" y="241272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Why do we want to fit deformable shapes?</a:t>
            </a:r>
            <a:endParaRPr kumimoji="0" lang="en-US" sz="4400" b="0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13" name="Picture 5" descr="C:\Courses\Comp-258\Lecture-Snakes\highway.gif"/>
          <p:cNvPicPr>
            <a:picLocks noChangeAspect="1" noChangeArrowheads="1" noCrop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1822428"/>
            <a:ext cx="3063240" cy="3063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4" descr="C:\Courses\Comp-258\Lecture-Snakes\heart.gif"/>
          <p:cNvPicPr>
            <a:picLocks noChangeAspect="1" noChangeArrowheads="1" noCrop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288111" y="1822428"/>
            <a:ext cx="3063240" cy="3063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Rectangle 3"/>
          <p:cNvSpPr txBox="1">
            <a:spLocks noChangeArrowheads="1"/>
          </p:cNvSpPr>
          <p:nvPr/>
        </p:nvSpPr>
        <p:spPr bwMode="auto">
          <a:xfrm>
            <a:off x="811161" y="5145111"/>
            <a:ext cx="7801105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Non-rigid, deformable objects can change their shape over time.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596336" y="6613611"/>
            <a:ext cx="28443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Kristen </a:t>
            </a:r>
            <a:r>
              <a:rPr lang="en-US" sz="1400" dirty="0" err="1"/>
              <a:t>Grauman</a:t>
            </a:r>
            <a:endParaRPr lang="en-US" sz="140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FDB6392-078D-4450-A240-BFDE83E99939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Aspects we need to consider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Representation of the contours</a:t>
            </a:r>
          </a:p>
          <a:p>
            <a:r>
              <a:rPr lang="en-US" sz="2800" dirty="0"/>
              <a:t>Defining the energy functions</a:t>
            </a:r>
          </a:p>
          <a:p>
            <a:pPr lvl="1"/>
            <a:r>
              <a:rPr lang="en-US" sz="2400" dirty="0"/>
              <a:t>External</a:t>
            </a:r>
          </a:p>
          <a:p>
            <a:pPr lvl="1"/>
            <a:r>
              <a:rPr lang="en-US" sz="2400" dirty="0"/>
              <a:t>Internal</a:t>
            </a:r>
          </a:p>
          <a:p>
            <a:r>
              <a:rPr lang="en-US" sz="2800" dirty="0"/>
              <a:t>Minimizing the energy function</a:t>
            </a:r>
          </a:p>
          <a:p>
            <a:r>
              <a:rPr lang="en-US" sz="2800" dirty="0"/>
              <a:t>Extensions:</a:t>
            </a:r>
          </a:p>
          <a:p>
            <a:pPr lvl="1"/>
            <a:r>
              <a:rPr lang="en-US" sz="2400" dirty="0"/>
              <a:t>Tracking</a:t>
            </a:r>
          </a:p>
          <a:p>
            <a:pPr lvl="1"/>
            <a:r>
              <a:rPr lang="en-US" sz="2400" dirty="0"/>
              <a:t>Interactive segmentation</a:t>
            </a:r>
          </a:p>
          <a:p>
            <a:pPr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596336" y="6613611"/>
            <a:ext cx="28443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Kristen </a:t>
            </a:r>
            <a:r>
              <a:rPr lang="en-US" sz="1400" dirty="0" err="1"/>
              <a:t>Grauman</a:t>
            </a:r>
            <a:endParaRPr lang="en-US" sz="1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FDB6392-078D-4450-A240-BFDE83E99939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3" name="Title 1"/>
          <p:cNvSpPr>
            <a:spLocks noGrp="1"/>
          </p:cNvSpPr>
          <p:nvPr>
            <p:ph type="title"/>
          </p:nvPr>
        </p:nvSpPr>
        <p:spPr>
          <a:xfrm>
            <a:off x="381000" y="152400"/>
            <a:ext cx="8229600" cy="1143000"/>
          </a:xfrm>
        </p:spPr>
        <p:txBody>
          <a:bodyPr/>
          <a:lstStyle/>
          <a:p>
            <a:r>
              <a:rPr lang="en-US" sz="4000" dirty="0">
                <a:latin typeface="Arial" charset="0"/>
                <a:cs typeface="Arial" charset="0"/>
              </a:rPr>
              <a:t>Recap so far:</a:t>
            </a:r>
            <a:br>
              <a:rPr lang="en-US" sz="4000" dirty="0">
                <a:latin typeface="Arial" charset="0"/>
                <a:cs typeface="Arial" charset="0"/>
              </a:rPr>
            </a:br>
            <a:r>
              <a:rPr lang="en-US" sz="4000" dirty="0">
                <a:latin typeface="Arial" charset="0"/>
                <a:cs typeface="Arial" charset="0"/>
              </a:rPr>
              <a:t>Grouping and Fitting</a:t>
            </a:r>
          </a:p>
        </p:txBody>
      </p:sp>
      <p:pic>
        <p:nvPicPr>
          <p:cNvPr id="172034" name="Picture 3" descr="tiger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95413" y="1676400"/>
            <a:ext cx="2298700" cy="173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2035" name="Picture 4" descr="schematic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527675" y="1676400"/>
            <a:ext cx="2297113" cy="173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2036" name="Line 5"/>
          <p:cNvSpPr>
            <a:spLocks noChangeShapeType="1"/>
          </p:cNvSpPr>
          <p:nvPr/>
        </p:nvSpPr>
        <p:spPr bwMode="auto">
          <a:xfrm>
            <a:off x="4267200" y="2514600"/>
            <a:ext cx="676275" cy="0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72037" name="TextBox 6"/>
          <p:cNvSpPr txBox="1">
            <a:spLocks noChangeArrowheads="1"/>
          </p:cNvSpPr>
          <p:nvPr/>
        </p:nvSpPr>
        <p:spPr bwMode="auto">
          <a:xfrm>
            <a:off x="1219200" y="3886200"/>
            <a:ext cx="7040613" cy="1384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800" dirty="0">
                <a:cs typeface="Arial" charset="0"/>
              </a:rPr>
              <a:t>Goal: move from array of pixel values (or filter outputs) to a collection of regions, objects, and shapes.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FF4E5C9-572B-434B-B5A8-C78A5BE08FB1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0" y="6581001"/>
            <a:ext cx="5943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Slide credit: Kristen </a:t>
            </a:r>
            <a:r>
              <a:rPr lang="en-US" sz="1200" dirty="0" err="1"/>
              <a:t>Grauman</a:t>
            </a:r>
            <a:endParaRPr lang="en-US" sz="12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2036" grpId="0" animBg="1"/>
      <p:bldP spid="17203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7"/>
          <p:cNvPicPr>
            <a:picLocks noChangeAspect="1" noChangeArrowheads="1"/>
          </p:cNvPicPr>
          <p:nvPr/>
        </p:nvPicPr>
        <p:blipFill>
          <a:blip r:embed="rId4"/>
          <a:srcRect l="79381" r="5155" b="24150"/>
          <a:stretch>
            <a:fillRect/>
          </a:stretch>
        </p:blipFill>
        <p:spPr bwMode="auto">
          <a:xfrm>
            <a:off x="6413298" y="4414851"/>
            <a:ext cx="1014591" cy="23673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6317"/>
            <a:ext cx="8229600" cy="1143000"/>
          </a:xfrm>
        </p:spPr>
        <p:txBody>
          <a:bodyPr/>
          <a:lstStyle/>
          <a:p>
            <a:r>
              <a:rPr lang="en-US" sz="4000" dirty="0"/>
              <a:t>Representation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12895"/>
            <a:ext cx="8229600" cy="3065443"/>
          </a:xfrm>
        </p:spPr>
        <p:txBody>
          <a:bodyPr/>
          <a:lstStyle/>
          <a:p>
            <a:r>
              <a:rPr lang="en-US" sz="2400" dirty="0"/>
              <a:t>We’ll consider a discrete representation of the contour, consisting of a list of 2d point positions (“vertices”).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>
              <a:buNone/>
            </a:pPr>
            <a:endParaRPr lang="en-US" sz="2400" dirty="0"/>
          </a:p>
          <a:p>
            <a:pPr>
              <a:buNone/>
            </a:pPr>
            <a:endParaRPr lang="en-US" sz="2400" dirty="0"/>
          </a:p>
        </p:txBody>
      </p:sp>
      <p:graphicFrame>
        <p:nvGraphicFramePr>
          <p:cNvPr id="4" name="Object 2"/>
          <p:cNvGraphicFramePr>
            <a:graphicFrameLocks noChangeAspect="1"/>
          </p:cNvGraphicFramePr>
          <p:nvPr/>
        </p:nvGraphicFramePr>
        <p:xfrm>
          <a:off x="4864104" y="2406636"/>
          <a:ext cx="1984375" cy="595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2109" name="Equation" r:id="rId5" imgW="761760" imgH="228600" progId="Equation.3">
                  <p:embed/>
                </p:oleObj>
              </mc:Choice>
              <mc:Fallback>
                <p:oleObj name="Equation" r:id="rId5" imgW="761760" imgH="228600" progId="Equation.3">
                  <p:embed/>
                  <p:pic>
                    <p:nvPicPr>
                      <p:cNvPr id="0" name="Picture 7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64104" y="2406636"/>
                        <a:ext cx="1984375" cy="5953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0" name="Group 9"/>
          <p:cNvGrpSpPr/>
          <p:nvPr/>
        </p:nvGrpSpPr>
        <p:grpSpPr>
          <a:xfrm>
            <a:off x="0" y="2589201"/>
            <a:ext cx="4564125" cy="1825650"/>
            <a:chOff x="2162142" y="3027357"/>
            <a:chExt cx="4564125" cy="1825650"/>
          </a:xfrm>
        </p:grpSpPr>
        <p:pic>
          <p:nvPicPr>
            <p:cNvPr id="5" name="Picture 7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2819376" y="3027357"/>
              <a:ext cx="3541761" cy="16848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" name="Oval 5"/>
            <p:cNvSpPr/>
            <p:nvPr/>
          </p:nvSpPr>
          <p:spPr bwMode="auto">
            <a:xfrm>
              <a:off x="5375286" y="4341825"/>
              <a:ext cx="1350981" cy="511182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7" name="Oval 6"/>
            <p:cNvSpPr/>
            <p:nvPr/>
          </p:nvSpPr>
          <p:spPr bwMode="auto">
            <a:xfrm>
              <a:off x="2162142" y="3976695"/>
              <a:ext cx="1350981" cy="511182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8" name="Oval 7"/>
            <p:cNvSpPr/>
            <p:nvPr/>
          </p:nvSpPr>
          <p:spPr bwMode="auto">
            <a:xfrm>
              <a:off x="2454246" y="3246435"/>
              <a:ext cx="1350981" cy="511182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graphicFrame>
        <p:nvGraphicFramePr>
          <p:cNvPr id="891907" name="Object 2"/>
          <p:cNvGraphicFramePr>
            <a:graphicFrameLocks noChangeAspect="1"/>
          </p:cNvGraphicFramePr>
          <p:nvPr/>
        </p:nvGraphicFramePr>
        <p:xfrm>
          <a:off x="5451521" y="3136898"/>
          <a:ext cx="2479675" cy="530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2110" name="Equation" r:id="rId7" imgW="952200" imgH="203040" progId="Equation.3">
                  <p:embed/>
                </p:oleObj>
              </mc:Choice>
              <mc:Fallback>
                <p:oleObj name="Equation" r:id="rId7" imgW="952200" imgH="203040" progId="Equation.3">
                  <p:embed/>
                  <p:pic>
                    <p:nvPicPr>
                      <p:cNvPr id="0" name="Picture 7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51521" y="3136898"/>
                        <a:ext cx="2479675" cy="5302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4827591" y="3173409"/>
            <a:ext cx="730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for</a:t>
            </a:r>
          </a:p>
        </p:txBody>
      </p:sp>
      <p:grpSp>
        <p:nvGrpSpPr>
          <p:cNvPr id="19" name="Group 14"/>
          <p:cNvGrpSpPr>
            <a:grpSpLocks/>
          </p:cNvGrpSpPr>
          <p:nvPr/>
        </p:nvGrpSpPr>
        <p:grpSpPr bwMode="auto">
          <a:xfrm>
            <a:off x="6945345" y="5327676"/>
            <a:ext cx="620721" cy="547695"/>
            <a:chOff x="2560" y="1616"/>
            <a:chExt cx="312" cy="296"/>
          </a:xfrm>
        </p:grpSpPr>
        <p:sp>
          <p:nvSpPr>
            <p:cNvPr id="20" name="Rectangle 15"/>
            <p:cNvSpPr>
              <a:spLocks noChangeArrowheads="1"/>
            </p:cNvSpPr>
            <p:nvPr/>
          </p:nvSpPr>
          <p:spPr bwMode="auto">
            <a:xfrm>
              <a:off x="2560" y="1616"/>
              <a:ext cx="312" cy="296"/>
            </a:xfrm>
            <a:prstGeom prst="rect">
              <a:avLst/>
            </a:prstGeom>
            <a:noFill/>
            <a:ln w="38100">
              <a:solidFill>
                <a:schemeClr val="accent2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1" name="Line 16"/>
            <p:cNvSpPr>
              <a:spLocks noChangeShapeType="1"/>
            </p:cNvSpPr>
            <p:nvPr/>
          </p:nvSpPr>
          <p:spPr bwMode="auto">
            <a:xfrm>
              <a:off x="2664" y="1616"/>
              <a:ext cx="0" cy="296"/>
            </a:xfrm>
            <a:prstGeom prst="line">
              <a:avLst/>
            </a:prstGeom>
            <a:noFill/>
            <a:ln w="38100">
              <a:solidFill>
                <a:schemeClr val="accent2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" name="Line 17"/>
            <p:cNvSpPr>
              <a:spLocks noChangeShapeType="1"/>
            </p:cNvSpPr>
            <p:nvPr/>
          </p:nvSpPr>
          <p:spPr bwMode="auto">
            <a:xfrm>
              <a:off x="2768" y="1616"/>
              <a:ext cx="0" cy="296"/>
            </a:xfrm>
            <a:prstGeom prst="line">
              <a:avLst/>
            </a:prstGeom>
            <a:noFill/>
            <a:ln w="38100">
              <a:solidFill>
                <a:schemeClr val="accent2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" name="Line 18"/>
            <p:cNvSpPr>
              <a:spLocks noChangeShapeType="1"/>
            </p:cNvSpPr>
            <p:nvPr/>
          </p:nvSpPr>
          <p:spPr bwMode="auto">
            <a:xfrm>
              <a:off x="2568" y="1712"/>
              <a:ext cx="304" cy="0"/>
            </a:xfrm>
            <a:prstGeom prst="line">
              <a:avLst/>
            </a:prstGeom>
            <a:noFill/>
            <a:ln w="38100">
              <a:solidFill>
                <a:schemeClr val="accent2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" name="Line 19"/>
            <p:cNvSpPr>
              <a:spLocks noChangeShapeType="1"/>
            </p:cNvSpPr>
            <p:nvPr/>
          </p:nvSpPr>
          <p:spPr bwMode="auto">
            <a:xfrm>
              <a:off x="2560" y="1808"/>
              <a:ext cx="304" cy="0"/>
            </a:xfrm>
            <a:prstGeom prst="line">
              <a:avLst/>
            </a:prstGeom>
            <a:noFill/>
            <a:ln w="38100">
              <a:solidFill>
                <a:schemeClr val="accent2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7" name="Content Placeholder 2"/>
          <p:cNvSpPr txBox="1">
            <a:spLocks/>
          </p:cNvSpPr>
          <p:nvPr/>
        </p:nvSpPr>
        <p:spPr bwMode="auto">
          <a:xfrm>
            <a:off x="446030" y="4414851"/>
            <a:ext cx="5586489" cy="16430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At each iteration, we’ll have the option to move each vertex to another nearby location (“state”).</a:t>
            </a:r>
          </a:p>
        </p:txBody>
      </p:sp>
      <p:grpSp>
        <p:nvGrpSpPr>
          <p:cNvPr id="29" name="Group 14"/>
          <p:cNvGrpSpPr>
            <a:grpSpLocks/>
          </p:cNvGrpSpPr>
          <p:nvPr/>
        </p:nvGrpSpPr>
        <p:grpSpPr bwMode="auto">
          <a:xfrm>
            <a:off x="6215085" y="5875371"/>
            <a:ext cx="620721" cy="547695"/>
            <a:chOff x="2560" y="1616"/>
            <a:chExt cx="312" cy="296"/>
          </a:xfrm>
        </p:grpSpPr>
        <p:sp>
          <p:nvSpPr>
            <p:cNvPr id="30" name="Rectangle 15"/>
            <p:cNvSpPr>
              <a:spLocks noChangeArrowheads="1"/>
            </p:cNvSpPr>
            <p:nvPr/>
          </p:nvSpPr>
          <p:spPr bwMode="auto">
            <a:xfrm>
              <a:off x="2560" y="1616"/>
              <a:ext cx="312" cy="296"/>
            </a:xfrm>
            <a:prstGeom prst="rect">
              <a:avLst/>
            </a:prstGeom>
            <a:noFill/>
            <a:ln w="38100">
              <a:solidFill>
                <a:schemeClr val="accent2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1" name="Line 16"/>
            <p:cNvSpPr>
              <a:spLocks noChangeShapeType="1"/>
            </p:cNvSpPr>
            <p:nvPr/>
          </p:nvSpPr>
          <p:spPr bwMode="auto">
            <a:xfrm>
              <a:off x="2664" y="1616"/>
              <a:ext cx="0" cy="296"/>
            </a:xfrm>
            <a:prstGeom prst="line">
              <a:avLst/>
            </a:prstGeom>
            <a:noFill/>
            <a:ln w="38100">
              <a:solidFill>
                <a:schemeClr val="accent2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" name="Line 17"/>
            <p:cNvSpPr>
              <a:spLocks noChangeShapeType="1"/>
            </p:cNvSpPr>
            <p:nvPr/>
          </p:nvSpPr>
          <p:spPr bwMode="auto">
            <a:xfrm>
              <a:off x="2768" y="1616"/>
              <a:ext cx="0" cy="296"/>
            </a:xfrm>
            <a:prstGeom prst="line">
              <a:avLst/>
            </a:prstGeom>
            <a:noFill/>
            <a:ln w="38100">
              <a:solidFill>
                <a:schemeClr val="accent2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" name="Line 18"/>
            <p:cNvSpPr>
              <a:spLocks noChangeShapeType="1"/>
            </p:cNvSpPr>
            <p:nvPr/>
          </p:nvSpPr>
          <p:spPr bwMode="auto">
            <a:xfrm>
              <a:off x="2568" y="1712"/>
              <a:ext cx="304" cy="0"/>
            </a:xfrm>
            <a:prstGeom prst="line">
              <a:avLst/>
            </a:prstGeom>
            <a:noFill/>
            <a:ln w="38100">
              <a:solidFill>
                <a:schemeClr val="accent2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" name="Line 19"/>
            <p:cNvSpPr>
              <a:spLocks noChangeShapeType="1"/>
            </p:cNvSpPr>
            <p:nvPr/>
          </p:nvSpPr>
          <p:spPr bwMode="auto">
            <a:xfrm>
              <a:off x="2560" y="1808"/>
              <a:ext cx="304" cy="0"/>
            </a:xfrm>
            <a:prstGeom prst="line">
              <a:avLst/>
            </a:prstGeom>
            <a:noFill/>
            <a:ln w="38100">
              <a:solidFill>
                <a:schemeClr val="accent2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558800" y="2589211"/>
            <a:ext cx="3703617" cy="1654181"/>
            <a:chOff x="558800" y="2589211"/>
            <a:chExt cx="3703617" cy="1654181"/>
          </a:xfrm>
        </p:grpSpPr>
        <p:graphicFrame>
          <p:nvGraphicFramePr>
            <p:cNvPr id="891908" name="Object 2"/>
            <p:cNvGraphicFramePr>
              <a:graphicFrameLocks noChangeAspect="1"/>
            </p:cNvGraphicFramePr>
            <p:nvPr/>
          </p:nvGraphicFramePr>
          <p:xfrm>
            <a:off x="558800" y="2589211"/>
            <a:ext cx="1025525" cy="4857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92111" name="Equation" r:id="rId9" imgW="482400" imgH="228600" progId="Equation.3">
                    <p:embed/>
                  </p:oleObj>
                </mc:Choice>
                <mc:Fallback>
                  <p:oleObj name="Equation" r:id="rId9" imgW="482400" imgH="228600" progId="Equation.3">
                    <p:embed/>
                    <p:pic>
                      <p:nvPicPr>
                        <p:cNvPr id="0" name="Picture 7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58800" y="2589211"/>
                          <a:ext cx="1025525" cy="48577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91909" name="Object 2"/>
            <p:cNvGraphicFramePr>
              <a:graphicFrameLocks noChangeAspect="1"/>
            </p:cNvGraphicFramePr>
            <p:nvPr/>
          </p:nvGraphicFramePr>
          <p:xfrm>
            <a:off x="3074967" y="3757617"/>
            <a:ext cx="1187450" cy="4857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92112" name="Equation" r:id="rId11" imgW="558720" imgH="228600" progId="Equation.3">
                    <p:embed/>
                  </p:oleObj>
                </mc:Choice>
                <mc:Fallback>
                  <p:oleObj name="Equation" r:id="rId11" imgW="558720" imgH="228600" progId="Equation.3">
                    <p:embed/>
                    <p:pic>
                      <p:nvPicPr>
                        <p:cNvPr id="0" name="Picture 7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74967" y="3757617"/>
                          <a:ext cx="1187450" cy="48577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36" name="Straight Arrow Connector 35"/>
            <p:cNvCxnSpPr/>
            <p:nvPr/>
          </p:nvCxnSpPr>
          <p:spPr bwMode="auto">
            <a:xfrm>
              <a:off x="1504908" y="2735253"/>
              <a:ext cx="328617" cy="109539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37" name="Straight Arrow Connector 36"/>
            <p:cNvCxnSpPr/>
            <p:nvPr/>
          </p:nvCxnSpPr>
          <p:spPr bwMode="auto">
            <a:xfrm rot="16200000" flipV="1">
              <a:off x="2855889" y="3757617"/>
              <a:ext cx="146052" cy="146052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sp>
        <p:nvSpPr>
          <p:cNvPr id="35" name="TextBox 34"/>
          <p:cNvSpPr txBox="1"/>
          <p:nvPr/>
        </p:nvSpPr>
        <p:spPr>
          <a:xfrm>
            <a:off x="7596336" y="6613611"/>
            <a:ext cx="28443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Kristen </a:t>
            </a:r>
            <a:r>
              <a:rPr lang="en-US" sz="1400" dirty="0" err="1"/>
              <a:t>Grauman</a:t>
            </a:r>
            <a:endParaRPr lang="en-US" sz="1400" dirty="0"/>
          </a:p>
        </p:txBody>
      </p:sp>
      <p:sp>
        <p:nvSpPr>
          <p:cNvPr id="38" name="Slide Number Placeholder 3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FDB6392-078D-4450-A240-BFDE83E99939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61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-3175"/>
            <a:ext cx="8229600" cy="1143000"/>
          </a:xfrm>
        </p:spPr>
        <p:txBody>
          <a:bodyPr/>
          <a:lstStyle/>
          <a:p>
            <a:pPr eaLnBrk="1" hangingPunct="1"/>
            <a:r>
              <a:rPr lang="en-US" sz="4000" dirty="0"/>
              <a:t>Fitting deformable contours</a:t>
            </a:r>
          </a:p>
        </p:txBody>
      </p:sp>
      <p:grpSp>
        <p:nvGrpSpPr>
          <p:cNvPr id="501762" name="Group 44"/>
          <p:cNvGrpSpPr>
            <a:grpSpLocks noChangeAspect="1"/>
          </p:cNvGrpSpPr>
          <p:nvPr/>
        </p:nvGrpSpPr>
        <p:grpSpPr bwMode="auto">
          <a:xfrm>
            <a:off x="1687513" y="4156109"/>
            <a:ext cx="5586412" cy="1719262"/>
            <a:chOff x="847674" y="4375163"/>
            <a:chExt cx="7373937" cy="2270126"/>
          </a:xfrm>
        </p:grpSpPr>
        <p:grpSp>
          <p:nvGrpSpPr>
            <p:cNvPr id="501766" name="Group 14"/>
            <p:cNvGrpSpPr>
              <a:grpSpLocks/>
            </p:cNvGrpSpPr>
            <p:nvPr/>
          </p:nvGrpSpPr>
          <p:grpSpPr bwMode="auto">
            <a:xfrm>
              <a:off x="847674" y="4378338"/>
              <a:ext cx="2235200" cy="1884362"/>
              <a:chOff x="562" y="2169"/>
              <a:chExt cx="1408" cy="1187"/>
            </a:xfrm>
          </p:grpSpPr>
          <p:sp>
            <p:nvSpPr>
              <p:cNvPr id="501794" name="Rectangle 4"/>
              <p:cNvSpPr>
                <a:spLocks noChangeArrowheads="1"/>
              </p:cNvSpPr>
              <p:nvPr/>
            </p:nvSpPr>
            <p:spPr bwMode="auto">
              <a:xfrm>
                <a:off x="562" y="2169"/>
                <a:ext cx="1408" cy="118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01795" name="Freeform 5"/>
              <p:cNvSpPr>
                <a:spLocks/>
              </p:cNvSpPr>
              <p:nvPr/>
            </p:nvSpPr>
            <p:spPr bwMode="auto">
              <a:xfrm>
                <a:off x="711" y="2297"/>
                <a:ext cx="349" cy="419"/>
              </a:xfrm>
              <a:custGeom>
                <a:avLst/>
                <a:gdLst>
                  <a:gd name="T0" fmla="*/ 0 w 349"/>
                  <a:gd name="T1" fmla="*/ 419 h 419"/>
                  <a:gd name="T2" fmla="*/ 50 w 349"/>
                  <a:gd name="T3" fmla="*/ 135 h 419"/>
                  <a:gd name="T4" fmla="*/ 256 w 349"/>
                  <a:gd name="T5" fmla="*/ 35 h 419"/>
                  <a:gd name="T6" fmla="*/ 349 w 349"/>
                  <a:gd name="T7" fmla="*/ 0 h 419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49"/>
                  <a:gd name="T13" fmla="*/ 0 h 419"/>
                  <a:gd name="T14" fmla="*/ 349 w 349"/>
                  <a:gd name="T15" fmla="*/ 419 h 419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49" h="419">
                    <a:moveTo>
                      <a:pt x="0" y="419"/>
                    </a:moveTo>
                    <a:cubicBezTo>
                      <a:pt x="3" y="309"/>
                      <a:pt x="7" y="199"/>
                      <a:pt x="50" y="135"/>
                    </a:cubicBezTo>
                    <a:cubicBezTo>
                      <a:pt x="93" y="71"/>
                      <a:pt x="206" y="58"/>
                      <a:pt x="256" y="35"/>
                    </a:cubicBezTo>
                    <a:cubicBezTo>
                      <a:pt x="306" y="12"/>
                      <a:pt x="327" y="6"/>
                      <a:pt x="349" y="0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01796" name="Freeform 6"/>
              <p:cNvSpPr>
                <a:spLocks/>
              </p:cNvSpPr>
              <p:nvPr/>
            </p:nvSpPr>
            <p:spPr bwMode="auto">
              <a:xfrm>
                <a:off x="984" y="2688"/>
                <a:ext cx="83" cy="284"/>
              </a:xfrm>
              <a:custGeom>
                <a:avLst/>
                <a:gdLst>
                  <a:gd name="T0" fmla="*/ 12 w 83"/>
                  <a:gd name="T1" fmla="*/ 0 h 284"/>
                  <a:gd name="T2" fmla="*/ 12 w 83"/>
                  <a:gd name="T3" fmla="*/ 235 h 284"/>
                  <a:gd name="T4" fmla="*/ 83 w 83"/>
                  <a:gd name="T5" fmla="*/ 284 h 284"/>
                  <a:gd name="T6" fmla="*/ 0 60000 65536"/>
                  <a:gd name="T7" fmla="*/ 0 60000 65536"/>
                  <a:gd name="T8" fmla="*/ 0 60000 65536"/>
                  <a:gd name="T9" fmla="*/ 0 w 83"/>
                  <a:gd name="T10" fmla="*/ 0 h 284"/>
                  <a:gd name="T11" fmla="*/ 83 w 83"/>
                  <a:gd name="T12" fmla="*/ 284 h 28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83" h="284">
                    <a:moveTo>
                      <a:pt x="12" y="0"/>
                    </a:moveTo>
                    <a:cubicBezTo>
                      <a:pt x="6" y="94"/>
                      <a:pt x="0" y="188"/>
                      <a:pt x="12" y="235"/>
                    </a:cubicBezTo>
                    <a:cubicBezTo>
                      <a:pt x="24" y="282"/>
                      <a:pt x="53" y="283"/>
                      <a:pt x="83" y="284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01797" name="Freeform 7"/>
              <p:cNvSpPr>
                <a:spLocks/>
              </p:cNvSpPr>
              <p:nvPr/>
            </p:nvSpPr>
            <p:spPr bwMode="auto">
              <a:xfrm>
                <a:off x="1237" y="2660"/>
                <a:ext cx="258" cy="391"/>
              </a:xfrm>
              <a:custGeom>
                <a:avLst/>
                <a:gdLst>
                  <a:gd name="T0" fmla="*/ 0 w 258"/>
                  <a:gd name="T1" fmla="*/ 384 h 391"/>
                  <a:gd name="T2" fmla="*/ 242 w 258"/>
                  <a:gd name="T3" fmla="*/ 341 h 391"/>
                  <a:gd name="T4" fmla="*/ 93 w 258"/>
                  <a:gd name="T5" fmla="*/ 85 h 391"/>
                  <a:gd name="T6" fmla="*/ 143 w 258"/>
                  <a:gd name="T7" fmla="*/ 0 h 39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58"/>
                  <a:gd name="T13" fmla="*/ 0 h 391"/>
                  <a:gd name="T14" fmla="*/ 258 w 258"/>
                  <a:gd name="T15" fmla="*/ 391 h 39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58" h="391">
                    <a:moveTo>
                      <a:pt x="0" y="384"/>
                    </a:moveTo>
                    <a:cubicBezTo>
                      <a:pt x="113" y="387"/>
                      <a:pt x="226" y="391"/>
                      <a:pt x="242" y="341"/>
                    </a:cubicBezTo>
                    <a:cubicBezTo>
                      <a:pt x="258" y="291"/>
                      <a:pt x="110" y="142"/>
                      <a:pt x="93" y="85"/>
                    </a:cubicBezTo>
                    <a:cubicBezTo>
                      <a:pt x="76" y="28"/>
                      <a:pt x="109" y="14"/>
                      <a:pt x="143" y="0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01798" name="Freeform 9"/>
              <p:cNvSpPr>
                <a:spLocks/>
              </p:cNvSpPr>
              <p:nvPr/>
            </p:nvSpPr>
            <p:spPr bwMode="auto">
              <a:xfrm>
                <a:off x="1031" y="2432"/>
                <a:ext cx="370" cy="128"/>
              </a:xfrm>
              <a:custGeom>
                <a:avLst/>
                <a:gdLst>
                  <a:gd name="T0" fmla="*/ 0 w 370"/>
                  <a:gd name="T1" fmla="*/ 128 h 128"/>
                  <a:gd name="T2" fmla="*/ 171 w 370"/>
                  <a:gd name="T3" fmla="*/ 0 h 128"/>
                  <a:gd name="T4" fmla="*/ 370 w 370"/>
                  <a:gd name="T5" fmla="*/ 128 h 128"/>
                  <a:gd name="T6" fmla="*/ 0 60000 65536"/>
                  <a:gd name="T7" fmla="*/ 0 60000 65536"/>
                  <a:gd name="T8" fmla="*/ 0 60000 65536"/>
                  <a:gd name="T9" fmla="*/ 0 w 370"/>
                  <a:gd name="T10" fmla="*/ 0 h 128"/>
                  <a:gd name="T11" fmla="*/ 370 w 370"/>
                  <a:gd name="T12" fmla="*/ 128 h 128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70" h="128">
                    <a:moveTo>
                      <a:pt x="0" y="128"/>
                    </a:moveTo>
                    <a:cubicBezTo>
                      <a:pt x="54" y="64"/>
                      <a:pt x="109" y="0"/>
                      <a:pt x="171" y="0"/>
                    </a:cubicBezTo>
                    <a:cubicBezTo>
                      <a:pt x="233" y="0"/>
                      <a:pt x="301" y="64"/>
                      <a:pt x="370" y="128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01799" name="Freeform 10"/>
              <p:cNvSpPr>
                <a:spLocks/>
              </p:cNvSpPr>
              <p:nvPr/>
            </p:nvSpPr>
            <p:spPr bwMode="auto">
              <a:xfrm>
                <a:off x="562" y="3074"/>
                <a:ext cx="547" cy="162"/>
              </a:xfrm>
              <a:custGeom>
                <a:avLst/>
                <a:gdLst>
                  <a:gd name="T0" fmla="*/ 547 w 547"/>
                  <a:gd name="T1" fmla="*/ 162 h 162"/>
                  <a:gd name="T2" fmla="*/ 277 w 547"/>
                  <a:gd name="T3" fmla="*/ 5 h 162"/>
                  <a:gd name="T4" fmla="*/ 106 w 547"/>
                  <a:gd name="T5" fmla="*/ 133 h 162"/>
                  <a:gd name="T6" fmla="*/ 0 w 547"/>
                  <a:gd name="T7" fmla="*/ 26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547"/>
                  <a:gd name="T13" fmla="*/ 0 h 162"/>
                  <a:gd name="T14" fmla="*/ 547 w 547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547" h="162">
                    <a:moveTo>
                      <a:pt x="547" y="162"/>
                    </a:moveTo>
                    <a:cubicBezTo>
                      <a:pt x="448" y="86"/>
                      <a:pt x="350" y="10"/>
                      <a:pt x="277" y="5"/>
                    </a:cubicBezTo>
                    <a:cubicBezTo>
                      <a:pt x="204" y="0"/>
                      <a:pt x="152" y="130"/>
                      <a:pt x="106" y="133"/>
                    </a:cubicBezTo>
                    <a:cubicBezTo>
                      <a:pt x="60" y="136"/>
                      <a:pt x="30" y="81"/>
                      <a:pt x="0" y="26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01800" name="Freeform 11"/>
              <p:cNvSpPr>
                <a:spLocks/>
              </p:cNvSpPr>
              <p:nvPr/>
            </p:nvSpPr>
            <p:spPr bwMode="auto">
              <a:xfrm>
                <a:off x="1526" y="2226"/>
                <a:ext cx="354" cy="974"/>
              </a:xfrm>
              <a:custGeom>
                <a:avLst/>
                <a:gdLst>
                  <a:gd name="T0" fmla="*/ 337 w 354"/>
                  <a:gd name="T1" fmla="*/ 0 h 974"/>
                  <a:gd name="T2" fmla="*/ 3 w 354"/>
                  <a:gd name="T3" fmla="*/ 213 h 974"/>
                  <a:gd name="T4" fmla="*/ 316 w 354"/>
                  <a:gd name="T5" fmla="*/ 298 h 974"/>
                  <a:gd name="T6" fmla="*/ 230 w 354"/>
                  <a:gd name="T7" fmla="*/ 583 h 974"/>
                  <a:gd name="T8" fmla="*/ 110 w 354"/>
                  <a:gd name="T9" fmla="*/ 889 h 974"/>
                  <a:gd name="T10" fmla="*/ 302 w 354"/>
                  <a:gd name="T11" fmla="*/ 974 h 974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354"/>
                  <a:gd name="T19" fmla="*/ 0 h 974"/>
                  <a:gd name="T20" fmla="*/ 354 w 354"/>
                  <a:gd name="T21" fmla="*/ 974 h 974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354" h="974">
                    <a:moveTo>
                      <a:pt x="337" y="0"/>
                    </a:moveTo>
                    <a:cubicBezTo>
                      <a:pt x="171" y="81"/>
                      <a:pt x="6" y="163"/>
                      <a:pt x="3" y="213"/>
                    </a:cubicBezTo>
                    <a:cubicBezTo>
                      <a:pt x="0" y="263"/>
                      <a:pt x="278" y="236"/>
                      <a:pt x="316" y="298"/>
                    </a:cubicBezTo>
                    <a:cubicBezTo>
                      <a:pt x="354" y="360"/>
                      <a:pt x="264" y="484"/>
                      <a:pt x="230" y="583"/>
                    </a:cubicBezTo>
                    <a:cubicBezTo>
                      <a:pt x="196" y="682"/>
                      <a:pt x="98" y="824"/>
                      <a:pt x="110" y="889"/>
                    </a:cubicBezTo>
                    <a:cubicBezTo>
                      <a:pt x="122" y="954"/>
                      <a:pt x="212" y="964"/>
                      <a:pt x="302" y="974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01801" name="Freeform 13"/>
              <p:cNvSpPr>
                <a:spLocks/>
              </p:cNvSpPr>
              <p:nvPr/>
            </p:nvSpPr>
            <p:spPr bwMode="auto">
              <a:xfrm>
                <a:off x="1308" y="3136"/>
                <a:ext cx="124" cy="220"/>
              </a:xfrm>
              <a:custGeom>
                <a:avLst/>
                <a:gdLst>
                  <a:gd name="T0" fmla="*/ 100 w 124"/>
                  <a:gd name="T1" fmla="*/ 0 h 220"/>
                  <a:gd name="T2" fmla="*/ 107 w 124"/>
                  <a:gd name="T3" fmla="*/ 121 h 220"/>
                  <a:gd name="T4" fmla="*/ 0 w 124"/>
                  <a:gd name="T5" fmla="*/ 220 h 220"/>
                  <a:gd name="T6" fmla="*/ 0 60000 65536"/>
                  <a:gd name="T7" fmla="*/ 0 60000 65536"/>
                  <a:gd name="T8" fmla="*/ 0 60000 65536"/>
                  <a:gd name="T9" fmla="*/ 0 w 124"/>
                  <a:gd name="T10" fmla="*/ 0 h 220"/>
                  <a:gd name="T11" fmla="*/ 124 w 124"/>
                  <a:gd name="T12" fmla="*/ 220 h 22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24" h="220">
                    <a:moveTo>
                      <a:pt x="100" y="0"/>
                    </a:moveTo>
                    <a:cubicBezTo>
                      <a:pt x="112" y="42"/>
                      <a:pt x="124" y="84"/>
                      <a:pt x="107" y="121"/>
                    </a:cubicBezTo>
                    <a:cubicBezTo>
                      <a:pt x="90" y="158"/>
                      <a:pt x="45" y="189"/>
                      <a:pt x="0" y="220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501767" name="Group 42"/>
            <p:cNvGrpSpPr>
              <a:grpSpLocks/>
            </p:cNvGrpSpPr>
            <p:nvPr/>
          </p:nvGrpSpPr>
          <p:grpSpPr bwMode="auto">
            <a:xfrm>
              <a:off x="1519186" y="4897450"/>
              <a:ext cx="885825" cy="1681163"/>
              <a:chOff x="985" y="2496"/>
              <a:chExt cx="558" cy="1059"/>
            </a:xfrm>
          </p:grpSpPr>
          <p:sp>
            <p:nvSpPr>
              <p:cNvPr id="501792" name="Freeform 33"/>
              <p:cNvSpPr>
                <a:spLocks/>
              </p:cNvSpPr>
              <p:nvPr/>
            </p:nvSpPr>
            <p:spPr bwMode="auto">
              <a:xfrm>
                <a:off x="985" y="2496"/>
                <a:ext cx="558" cy="520"/>
              </a:xfrm>
              <a:custGeom>
                <a:avLst/>
                <a:gdLst>
                  <a:gd name="T0" fmla="*/ 364 w 558"/>
                  <a:gd name="T1" fmla="*/ 22 h 520"/>
                  <a:gd name="T2" fmla="*/ 80 w 558"/>
                  <a:gd name="T3" fmla="*/ 43 h 520"/>
                  <a:gd name="T4" fmla="*/ 1 w 558"/>
                  <a:gd name="T5" fmla="*/ 264 h 520"/>
                  <a:gd name="T6" fmla="*/ 73 w 558"/>
                  <a:gd name="T7" fmla="*/ 413 h 520"/>
                  <a:gd name="T8" fmla="*/ 307 w 558"/>
                  <a:gd name="T9" fmla="*/ 513 h 520"/>
                  <a:gd name="T10" fmla="*/ 521 w 558"/>
                  <a:gd name="T11" fmla="*/ 370 h 520"/>
                  <a:gd name="T12" fmla="*/ 528 w 558"/>
                  <a:gd name="T13" fmla="*/ 178 h 520"/>
                  <a:gd name="T14" fmla="*/ 364 w 558"/>
                  <a:gd name="T15" fmla="*/ 22 h 52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558"/>
                  <a:gd name="T25" fmla="*/ 0 h 520"/>
                  <a:gd name="T26" fmla="*/ 558 w 558"/>
                  <a:gd name="T27" fmla="*/ 520 h 520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558" h="520">
                    <a:moveTo>
                      <a:pt x="364" y="22"/>
                    </a:moveTo>
                    <a:cubicBezTo>
                      <a:pt x="289" y="0"/>
                      <a:pt x="141" y="3"/>
                      <a:pt x="80" y="43"/>
                    </a:cubicBezTo>
                    <a:cubicBezTo>
                      <a:pt x="19" y="83"/>
                      <a:pt x="2" y="202"/>
                      <a:pt x="1" y="264"/>
                    </a:cubicBezTo>
                    <a:cubicBezTo>
                      <a:pt x="0" y="326"/>
                      <a:pt x="22" y="372"/>
                      <a:pt x="73" y="413"/>
                    </a:cubicBezTo>
                    <a:cubicBezTo>
                      <a:pt x="124" y="454"/>
                      <a:pt x="232" y="520"/>
                      <a:pt x="307" y="513"/>
                    </a:cubicBezTo>
                    <a:cubicBezTo>
                      <a:pt x="382" y="506"/>
                      <a:pt x="484" y="426"/>
                      <a:pt x="521" y="370"/>
                    </a:cubicBezTo>
                    <a:cubicBezTo>
                      <a:pt x="558" y="314"/>
                      <a:pt x="551" y="235"/>
                      <a:pt x="528" y="178"/>
                    </a:cubicBezTo>
                    <a:cubicBezTo>
                      <a:pt x="505" y="121"/>
                      <a:pt x="439" y="44"/>
                      <a:pt x="364" y="22"/>
                    </a:cubicBezTo>
                    <a:close/>
                  </a:path>
                </a:pathLst>
              </a:custGeom>
              <a:noFill/>
              <a:ln w="38100">
                <a:solidFill>
                  <a:schemeClr val="accent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01793" name="Text Box 36"/>
              <p:cNvSpPr txBox="1">
                <a:spLocks noChangeArrowheads="1"/>
              </p:cNvSpPr>
              <p:nvPr/>
            </p:nvSpPr>
            <p:spPr bwMode="auto">
              <a:xfrm>
                <a:off x="1023" y="3343"/>
                <a:ext cx="413" cy="21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1600">
                    <a:solidFill>
                      <a:srgbClr val="000000"/>
                    </a:solidFill>
                    <a:latin typeface="Tahoma" pitchFamily="34" charset="0"/>
                  </a:rPr>
                  <a:t>initial</a:t>
                </a:r>
              </a:p>
            </p:txBody>
          </p:sp>
        </p:grpSp>
        <p:grpSp>
          <p:nvGrpSpPr>
            <p:cNvPr id="501768" name="Group 40"/>
            <p:cNvGrpSpPr>
              <a:grpSpLocks/>
            </p:cNvGrpSpPr>
            <p:nvPr/>
          </p:nvGrpSpPr>
          <p:grpSpPr bwMode="auto">
            <a:xfrm>
              <a:off x="3378149" y="4375163"/>
              <a:ext cx="2235200" cy="2211387"/>
              <a:chOff x="2156" y="2167"/>
              <a:chExt cx="1408" cy="1393"/>
            </a:xfrm>
          </p:grpSpPr>
          <p:grpSp>
            <p:nvGrpSpPr>
              <p:cNvPr id="501781" name="Group 15"/>
              <p:cNvGrpSpPr>
                <a:grpSpLocks/>
              </p:cNvGrpSpPr>
              <p:nvPr/>
            </p:nvGrpSpPr>
            <p:grpSpPr bwMode="auto">
              <a:xfrm>
                <a:off x="2156" y="2167"/>
                <a:ext cx="1408" cy="1187"/>
                <a:chOff x="562" y="2169"/>
                <a:chExt cx="1408" cy="1187"/>
              </a:xfrm>
            </p:grpSpPr>
            <p:sp>
              <p:nvSpPr>
                <p:cNvPr id="501784" name="Rectangle 16"/>
                <p:cNvSpPr>
                  <a:spLocks noChangeArrowheads="1"/>
                </p:cNvSpPr>
                <p:nvPr/>
              </p:nvSpPr>
              <p:spPr bwMode="auto">
                <a:xfrm>
                  <a:off x="562" y="2169"/>
                  <a:ext cx="1408" cy="1187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501785" name="Freeform 17"/>
                <p:cNvSpPr>
                  <a:spLocks/>
                </p:cNvSpPr>
                <p:nvPr/>
              </p:nvSpPr>
              <p:spPr bwMode="auto">
                <a:xfrm>
                  <a:off x="711" y="2297"/>
                  <a:ext cx="349" cy="419"/>
                </a:xfrm>
                <a:custGeom>
                  <a:avLst/>
                  <a:gdLst>
                    <a:gd name="T0" fmla="*/ 0 w 349"/>
                    <a:gd name="T1" fmla="*/ 419 h 419"/>
                    <a:gd name="T2" fmla="*/ 50 w 349"/>
                    <a:gd name="T3" fmla="*/ 135 h 419"/>
                    <a:gd name="T4" fmla="*/ 256 w 349"/>
                    <a:gd name="T5" fmla="*/ 35 h 419"/>
                    <a:gd name="T6" fmla="*/ 349 w 349"/>
                    <a:gd name="T7" fmla="*/ 0 h 419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49"/>
                    <a:gd name="T13" fmla="*/ 0 h 419"/>
                    <a:gd name="T14" fmla="*/ 349 w 349"/>
                    <a:gd name="T15" fmla="*/ 419 h 419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49" h="419">
                      <a:moveTo>
                        <a:pt x="0" y="419"/>
                      </a:moveTo>
                      <a:cubicBezTo>
                        <a:pt x="3" y="309"/>
                        <a:pt x="7" y="199"/>
                        <a:pt x="50" y="135"/>
                      </a:cubicBezTo>
                      <a:cubicBezTo>
                        <a:pt x="93" y="71"/>
                        <a:pt x="206" y="58"/>
                        <a:pt x="256" y="35"/>
                      </a:cubicBezTo>
                      <a:cubicBezTo>
                        <a:pt x="306" y="12"/>
                        <a:pt x="327" y="6"/>
                        <a:pt x="349" y="0"/>
                      </a:cubicBez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501786" name="Freeform 18"/>
                <p:cNvSpPr>
                  <a:spLocks/>
                </p:cNvSpPr>
                <p:nvPr/>
              </p:nvSpPr>
              <p:spPr bwMode="auto">
                <a:xfrm>
                  <a:off x="984" y="2688"/>
                  <a:ext cx="83" cy="284"/>
                </a:xfrm>
                <a:custGeom>
                  <a:avLst/>
                  <a:gdLst>
                    <a:gd name="T0" fmla="*/ 12 w 83"/>
                    <a:gd name="T1" fmla="*/ 0 h 284"/>
                    <a:gd name="T2" fmla="*/ 12 w 83"/>
                    <a:gd name="T3" fmla="*/ 235 h 284"/>
                    <a:gd name="T4" fmla="*/ 83 w 83"/>
                    <a:gd name="T5" fmla="*/ 284 h 284"/>
                    <a:gd name="T6" fmla="*/ 0 60000 65536"/>
                    <a:gd name="T7" fmla="*/ 0 60000 65536"/>
                    <a:gd name="T8" fmla="*/ 0 60000 65536"/>
                    <a:gd name="T9" fmla="*/ 0 w 83"/>
                    <a:gd name="T10" fmla="*/ 0 h 284"/>
                    <a:gd name="T11" fmla="*/ 83 w 83"/>
                    <a:gd name="T12" fmla="*/ 284 h 284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83" h="284">
                      <a:moveTo>
                        <a:pt x="12" y="0"/>
                      </a:moveTo>
                      <a:cubicBezTo>
                        <a:pt x="6" y="94"/>
                        <a:pt x="0" y="188"/>
                        <a:pt x="12" y="235"/>
                      </a:cubicBezTo>
                      <a:cubicBezTo>
                        <a:pt x="24" y="282"/>
                        <a:pt x="53" y="283"/>
                        <a:pt x="83" y="284"/>
                      </a:cubicBez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501787" name="Freeform 19"/>
                <p:cNvSpPr>
                  <a:spLocks/>
                </p:cNvSpPr>
                <p:nvPr/>
              </p:nvSpPr>
              <p:spPr bwMode="auto">
                <a:xfrm>
                  <a:off x="1237" y="2660"/>
                  <a:ext cx="258" cy="391"/>
                </a:xfrm>
                <a:custGeom>
                  <a:avLst/>
                  <a:gdLst>
                    <a:gd name="T0" fmla="*/ 0 w 258"/>
                    <a:gd name="T1" fmla="*/ 384 h 391"/>
                    <a:gd name="T2" fmla="*/ 242 w 258"/>
                    <a:gd name="T3" fmla="*/ 341 h 391"/>
                    <a:gd name="T4" fmla="*/ 93 w 258"/>
                    <a:gd name="T5" fmla="*/ 85 h 391"/>
                    <a:gd name="T6" fmla="*/ 143 w 258"/>
                    <a:gd name="T7" fmla="*/ 0 h 391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58"/>
                    <a:gd name="T13" fmla="*/ 0 h 391"/>
                    <a:gd name="T14" fmla="*/ 258 w 258"/>
                    <a:gd name="T15" fmla="*/ 391 h 391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58" h="391">
                      <a:moveTo>
                        <a:pt x="0" y="384"/>
                      </a:moveTo>
                      <a:cubicBezTo>
                        <a:pt x="113" y="387"/>
                        <a:pt x="226" y="391"/>
                        <a:pt x="242" y="341"/>
                      </a:cubicBezTo>
                      <a:cubicBezTo>
                        <a:pt x="258" y="291"/>
                        <a:pt x="110" y="142"/>
                        <a:pt x="93" y="85"/>
                      </a:cubicBezTo>
                      <a:cubicBezTo>
                        <a:pt x="76" y="28"/>
                        <a:pt x="109" y="14"/>
                        <a:pt x="143" y="0"/>
                      </a:cubicBez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501788" name="Freeform 20"/>
                <p:cNvSpPr>
                  <a:spLocks/>
                </p:cNvSpPr>
                <p:nvPr/>
              </p:nvSpPr>
              <p:spPr bwMode="auto">
                <a:xfrm>
                  <a:off x="1031" y="2432"/>
                  <a:ext cx="370" cy="128"/>
                </a:xfrm>
                <a:custGeom>
                  <a:avLst/>
                  <a:gdLst>
                    <a:gd name="T0" fmla="*/ 0 w 370"/>
                    <a:gd name="T1" fmla="*/ 128 h 128"/>
                    <a:gd name="T2" fmla="*/ 171 w 370"/>
                    <a:gd name="T3" fmla="*/ 0 h 128"/>
                    <a:gd name="T4" fmla="*/ 370 w 370"/>
                    <a:gd name="T5" fmla="*/ 128 h 128"/>
                    <a:gd name="T6" fmla="*/ 0 60000 65536"/>
                    <a:gd name="T7" fmla="*/ 0 60000 65536"/>
                    <a:gd name="T8" fmla="*/ 0 60000 65536"/>
                    <a:gd name="T9" fmla="*/ 0 w 370"/>
                    <a:gd name="T10" fmla="*/ 0 h 128"/>
                    <a:gd name="T11" fmla="*/ 370 w 370"/>
                    <a:gd name="T12" fmla="*/ 128 h 128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370" h="128">
                      <a:moveTo>
                        <a:pt x="0" y="128"/>
                      </a:moveTo>
                      <a:cubicBezTo>
                        <a:pt x="54" y="64"/>
                        <a:pt x="109" y="0"/>
                        <a:pt x="171" y="0"/>
                      </a:cubicBezTo>
                      <a:cubicBezTo>
                        <a:pt x="233" y="0"/>
                        <a:pt x="301" y="64"/>
                        <a:pt x="370" y="128"/>
                      </a:cubicBez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501789" name="Freeform 21"/>
                <p:cNvSpPr>
                  <a:spLocks/>
                </p:cNvSpPr>
                <p:nvPr/>
              </p:nvSpPr>
              <p:spPr bwMode="auto">
                <a:xfrm>
                  <a:off x="562" y="3074"/>
                  <a:ext cx="547" cy="162"/>
                </a:xfrm>
                <a:custGeom>
                  <a:avLst/>
                  <a:gdLst>
                    <a:gd name="T0" fmla="*/ 547 w 547"/>
                    <a:gd name="T1" fmla="*/ 162 h 162"/>
                    <a:gd name="T2" fmla="*/ 277 w 547"/>
                    <a:gd name="T3" fmla="*/ 5 h 162"/>
                    <a:gd name="T4" fmla="*/ 106 w 547"/>
                    <a:gd name="T5" fmla="*/ 133 h 162"/>
                    <a:gd name="T6" fmla="*/ 0 w 547"/>
                    <a:gd name="T7" fmla="*/ 26 h 16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547"/>
                    <a:gd name="T13" fmla="*/ 0 h 162"/>
                    <a:gd name="T14" fmla="*/ 547 w 547"/>
                    <a:gd name="T15" fmla="*/ 162 h 16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547" h="162">
                      <a:moveTo>
                        <a:pt x="547" y="162"/>
                      </a:moveTo>
                      <a:cubicBezTo>
                        <a:pt x="448" y="86"/>
                        <a:pt x="350" y="10"/>
                        <a:pt x="277" y="5"/>
                      </a:cubicBezTo>
                      <a:cubicBezTo>
                        <a:pt x="204" y="0"/>
                        <a:pt x="152" y="130"/>
                        <a:pt x="106" y="133"/>
                      </a:cubicBezTo>
                      <a:cubicBezTo>
                        <a:pt x="60" y="136"/>
                        <a:pt x="30" y="81"/>
                        <a:pt x="0" y="26"/>
                      </a:cubicBez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501790" name="Freeform 22"/>
                <p:cNvSpPr>
                  <a:spLocks/>
                </p:cNvSpPr>
                <p:nvPr/>
              </p:nvSpPr>
              <p:spPr bwMode="auto">
                <a:xfrm>
                  <a:off x="1526" y="2226"/>
                  <a:ext cx="354" cy="974"/>
                </a:xfrm>
                <a:custGeom>
                  <a:avLst/>
                  <a:gdLst>
                    <a:gd name="T0" fmla="*/ 337 w 354"/>
                    <a:gd name="T1" fmla="*/ 0 h 974"/>
                    <a:gd name="T2" fmla="*/ 3 w 354"/>
                    <a:gd name="T3" fmla="*/ 213 h 974"/>
                    <a:gd name="T4" fmla="*/ 316 w 354"/>
                    <a:gd name="T5" fmla="*/ 298 h 974"/>
                    <a:gd name="T6" fmla="*/ 230 w 354"/>
                    <a:gd name="T7" fmla="*/ 583 h 974"/>
                    <a:gd name="T8" fmla="*/ 110 w 354"/>
                    <a:gd name="T9" fmla="*/ 889 h 974"/>
                    <a:gd name="T10" fmla="*/ 302 w 354"/>
                    <a:gd name="T11" fmla="*/ 974 h 974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354"/>
                    <a:gd name="T19" fmla="*/ 0 h 974"/>
                    <a:gd name="T20" fmla="*/ 354 w 354"/>
                    <a:gd name="T21" fmla="*/ 974 h 974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354" h="974">
                      <a:moveTo>
                        <a:pt x="337" y="0"/>
                      </a:moveTo>
                      <a:cubicBezTo>
                        <a:pt x="171" y="81"/>
                        <a:pt x="6" y="163"/>
                        <a:pt x="3" y="213"/>
                      </a:cubicBezTo>
                      <a:cubicBezTo>
                        <a:pt x="0" y="263"/>
                        <a:pt x="278" y="236"/>
                        <a:pt x="316" y="298"/>
                      </a:cubicBezTo>
                      <a:cubicBezTo>
                        <a:pt x="354" y="360"/>
                        <a:pt x="264" y="484"/>
                        <a:pt x="230" y="583"/>
                      </a:cubicBezTo>
                      <a:cubicBezTo>
                        <a:pt x="196" y="682"/>
                        <a:pt x="98" y="824"/>
                        <a:pt x="110" y="889"/>
                      </a:cubicBezTo>
                      <a:cubicBezTo>
                        <a:pt x="122" y="954"/>
                        <a:pt x="212" y="964"/>
                        <a:pt x="302" y="974"/>
                      </a:cubicBez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501791" name="Freeform 23"/>
                <p:cNvSpPr>
                  <a:spLocks/>
                </p:cNvSpPr>
                <p:nvPr/>
              </p:nvSpPr>
              <p:spPr bwMode="auto">
                <a:xfrm>
                  <a:off x="1308" y="3136"/>
                  <a:ext cx="124" cy="220"/>
                </a:xfrm>
                <a:custGeom>
                  <a:avLst/>
                  <a:gdLst>
                    <a:gd name="T0" fmla="*/ 100 w 124"/>
                    <a:gd name="T1" fmla="*/ 0 h 220"/>
                    <a:gd name="T2" fmla="*/ 107 w 124"/>
                    <a:gd name="T3" fmla="*/ 121 h 220"/>
                    <a:gd name="T4" fmla="*/ 0 w 124"/>
                    <a:gd name="T5" fmla="*/ 220 h 220"/>
                    <a:gd name="T6" fmla="*/ 0 60000 65536"/>
                    <a:gd name="T7" fmla="*/ 0 60000 65536"/>
                    <a:gd name="T8" fmla="*/ 0 60000 65536"/>
                    <a:gd name="T9" fmla="*/ 0 w 124"/>
                    <a:gd name="T10" fmla="*/ 0 h 220"/>
                    <a:gd name="T11" fmla="*/ 124 w 124"/>
                    <a:gd name="T12" fmla="*/ 220 h 22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124" h="220">
                      <a:moveTo>
                        <a:pt x="100" y="0"/>
                      </a:moveTo>
                      <a:cubicBezTo>
                        <a:pt x="112" y="42"/>
                        <a:pt x="124" y="84"/>
                        <a:pt x="107" y="121"/>
                      </a:cubicBezTo>
                      <a:cubicBezTo>
                        <a:pt x="90" y="158"/>
                        <a:pt x="45" y="189"/>
                        <a:pt x="0" y="220"/>
                      </a:cubicBez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</p:grpSp>
          <p:sp>
            <p:nvSpPr>
              <p:cNvPr id="501782" name="Freeform 34"/>
              <p:cNvSpPr>
                <a:spLocks/>
              </p:cNvSpPr>
              <p:nvPr/>
            </p:nvSpPr>
            <p:spPr bwMode="auto">
              <a:xfrm>
                <a:off x="2580" y="2428"/>
                <a:ext cx="448" cy="592"/>
              </a:xfrm>
              <a:custGeom>
                <a:avLst/>
                <a:gdLst>
                  <a:gd name="T0" fmla="*/ 1 w 448"/>
                  <a:gd name="T1" fmla="*/ 310 h 592"/>
                  <a:gd name="T2" fmla="*/ 44 w 448"/>
                  <a:gd name="T3" fmla="*/ 125 h 592"/>
                  <a:gd name="T4" fmla="*/ 172 w 448"/>
                  <a:gd name="T5" fmla="*/ 18 h 592"/>
                  <a:gd name="T6" fmla="*/ 272 w 448"/>
                  <a:gd name="T7" fmla="*/ 18 h 592"/>
                  <a:gd name="T8" fmla="*/ 385 w 448"/>
                  <a:gd name="T9" fmla="*/ 111 h 592"/>
                  <a:gd name="T10" fmla="*/ 435 w 448"/>
                  <a:gd name="T11" fmla="*/ 296 h 592"/>
                  <a:gd name="T12" fmla="*/ 421 w 448"/>
                  <a:gd name="T13" fmla="*/ 480 h 592"/>
                  <a:gd name="T14" fmla="*/ 272 w 448"/>
                  <a:gd name="T15" fmla="*/ 587 h 592"/>
                  <a:gd name="T16" fmla="*/ 51 w 448"/>
                  <a:gd name="T17" fmla="*/ 509 h 592"/>
                  <a:gd name="T18" fmla="*/ 1 w 448"/>
                  <a:gd name="T19" fmla="*/ 310 h 59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448"/>
                  <a:gd name="T31" fmla="*/ 0 h 592"/>
                  <a:gd name="T32" fmla="*/ 448 w 448"/>
                  <a:gd name="T33" fmla="*/ 592 h 592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448" h="592">
                    <a:moveTo>
                      <a:pt x="1" y="310"/>
                    </a:moveTo>
                    <a:cubicBezTo>
                      <a:pt x="0" y="246"/>
                      <a:pt x="16" y="174"/>
                      <a:pt x="44" y="125"/>
                    </a:cubicBezTo>
                    <a:cubicBezTo>
                      <a:pt x="72" y="76"/>
                      <a:pt x="134" y="36"/>
                      <a:pt x="172" y="18"/>
                    </a:cubicBezTo>
                    <a:cubicBezTo>
                      <a:pt x="210" y="0"/>
                      <a:pt x="236" y="2"/>
                      <a:pt x="272" y="18"/>
                    </a:cubicBezTo>
                    <a:cubicBezTo>
                      <a:pt x="308" y="34"/>
                      <a:pt x="358" y="65"/>
                      <a:pt x="385" y="111"/>
                    </a:cubicBezTo>
                    <a:cubicBezTo>
                      <a:pt x="412" y="157"/>
                      <a:pt x="429" y="235"/>
                      <a:pt x="435" y="296"/>
                    </a:cubicBezTo>
                    <a:cubicBezTo>
                      <a:pt x="441" y="357"/>
                      <a:pt x="448" y="432"/>
                      <a:pt x="421" y="480"/>
                    </a:cubicBezTo>
                    <a:cubicBezTo>
                      <a:pt x="394" y="528"/>
                      <a:pt x="334" y="582"/>
                      <a:pt x="272" y="587"/>
                    </a:cubicBezTo>
                    <a:cubicBezTo>
                      <a:pt x="210" y="592"/>
                      <a:pt x="97" y="556"/>
                      <a:pt x="51" y="509"/>
                    </a:cubicBezTo>
                    <a:cubicBezTo>
                      <a:pt x="5" y="462"/>
                      <a:pt x="2" y="374"/>
                      <a:pt x="1" y="310"/>
                    </a:cubicBezTo>
                    <a:close/>
                  </a:path>
                </a:pathLst>
              </a:custGeom>
              <a:noFill/>
              <a:ln w="38100">
                <a:solidFill>
                  <a:schemeClr val="accent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01783" name="Text Box 37"/>
              <p:cNvSpPr txBox="1">
                <a:spLocks noChangeArrowheads="1"/>
              </p:cNvSpPr>
              <p:nvPr/>
            </p:nvSpPr>
            <p:spPr bwMode="auto">
              <a:xfrm>
                <a:off x="2353" y="3348"/>
                <a:ext cx="824" cy="21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1600" dirty="0">
                    <a:solidFill>
                      <a:srgbClr val="000000"/>
                    </a:solidFill>
                    <a:latin typeface="Tahoma" pitchFamily="34" charset="0"/>
                  </a:rPr>
                  <a:t>intermediate</a:t>
                </a:r>
              </a:p>
            </p:txBody>
          </p:sp>
        </p:grpSp>
        <p:grpSp>
          <p:nvGrpSpPr>
            <p:cNvPr id="501769" name="Group 41"/>
            <p:cNvGrpSpPr>
              <a:grpSpLocks/>
            </p:cNvGrpSpPr>
            <p:nvPr/>
          </p:nvGrpSpPr>
          <p:grpSpPr bwMode="auto">
            <a:xfrm>
              <a:off x="5986411" y="4383101"/>
              <a:ext cx="2235200" cy="2262188"/>
              <a:chOff x="3799" y="2172"/>
              <a:chExt cx="1408" cy="1425"/>
            </a:xfrm>
          </p:grpSpPr>
          <p:grpSp>
            <p:nvGrpSpPr>
              <p:cNvPr id="501770" name="Group 24"/>
              <p:cNvGrpSpPr>
                <a:grpSpLocks/>
              </p:cNvGrpSpPr>
              <p:nvPr/>
            </p:nvGrpSpPr>
            <p:grpSpPr bwMode="auto">
              <a:xfrm>
                <a:off x="3799" y="2172"/>
                <a:ext cx="1408" cy="1187"/>
                <a:chOff x="562" y="2169"/>
                <a:chExt cx="1408" cy="1187"/>
              </a:xfrm>
            </p:grpSpPr>
            <p:sp>
              <p:nvSpPr>
                <p:cNvPr id="501773" name="Rectangle 25"/>
                <p:cNvSpPr>
                  <a:spLocks noChangeArrowheads="1"/>
                </p:cNvSpPr>
                <p:nvPr/>
              </p:nvSpPr>
              <p:spPr bwMode="auto">
                <a:xfrm>
                  <a:off x="562" y="2169"/>
                  <a:ext cx="1408" cy="1187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501774" name="Freeform 26"/>
                <p:cNvSpPr>
                  <a:spLocks/>
                </p:cNvSpPr>
                <p:nvPr/>
              </p:nvSpPr>
              <p:spPr bwMode="auto">
                <a:xfrm>
                  <a:off x="711" y="2297"/>
                  <a:ext cx="349" cy="419"/>
                </a:xfrm>
                <a:custGeom>
                  <a:avLst/>
                  <a:gdLst>
                    <a:gd name="T0" fmla="*/ 0 w 349"/>
                    <a:gd name="T1" fmla="*/ 419 h 419"/>
                    <a:gd name="T2" fmla="*/ 50 w 349"/>
                    <a:gd name="T3" fmla="*/ 135 h 419"/>
                    <a:gd name="T4" fmla="*/ 256 w 349"/>
                    <a:gd name="T5" fmla="*/ 35 h 419"/>
                    <a:gd name="T6" fmla="*/ 349 w 349"/>
                    <a:gd name="T7" fmla="*/ 0 h 419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49"/>
                    <a:gd name="T13" fmla="*/ 0 h 419"/>
                    <a:gd name="T14" fmla="*/ 349 w 349"/>
                    <a:gd name="T15" fmla="*/ 419 h 419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49" h="419">
                      <a:moveTo>
                        <a:pt x="0" y="419"/>
                      </a:moveTo>
                      <a:cubicBezTo>
                        <a:pt x="3" y="309"/>
                        <a:pt x="7" y="199"/>
                        <a:pt x="50" y="135"/>
                      </a:cubicBezTo>
                      <a:cubicBezTo>
                        <a:pt x="93" y="71"/>
                        <a:pt x="206" y="58"/>
                        <a:pt x="256" y="35"/>
                      </a:cubicBezTo>
                      <a:cubicBezTo>
                        <a:pt x="306" y="12"/>
                        <a:pt x="327" y="6"/>
                        <a:pt x="349" y="0"/>
                      </a:cubicBez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501775" name="Freeform 27"/>
                <p:cNvSpPr>
                  <a:spLocks/>
                </p:cNvSpPr>
                <p:nvPr/>
              </p:nvSpPr>
              <p:spPr bwMode="auto">
                <a:xfrm>
                  <a:off x="984" y="2688"/>
                  <a:ext cx="83" cy="284"/>
                </a:xfrm>
                <a:custGeom>
                  <a:avLst/>
                  <a:gdLst>
                    <a:gd name="T0" fmla="*/ 12 w 83"/>
                    <a:gd name="T1" fmla="*/ 0 h 284"/>
                    <a:gd name="T2" fmla="*/ 12 w 83"/>
                    <a:gd name="T3" fmla="*/ 235 h 284"/>
                    <a:gd name="T4" fmla="*/ 83 w 83"/>
                    <a:gd name="T5" fmla="*/ 284 h 284"/>
                    <a:gd name="T6" fmla="*/ 0 60000 65536"/>
                    <a:gd name="T7" fmla="*/ 0 60000 65536"/>
                    <a:gd name="T8" fmla="*/ 0 60000 65536"/>
                    <a:gd name="T9" fmla="*/ 0 w 83"/>
                    <a:gd name="T10" fmla="*/ 0 h 284"/>
                    <a:gd name="T11" fmla="*/ 83 w 83"/>
                    <a:gd name="T12" fmla="*/ 284 h 284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83" h="284">
                      <a:moveTo>
                        <a:pt x="12" y="0"/>
                      </a:moveTo>
                      <a:cubicBezTo>
                        <a:pt x="6" y="94"/>
                        <a:pt x="0" y="188"/>
                        <a:pt x="12" y="235"/>
                      </a:cubicBezTo>
                      <a:cubicBezTo>
                        <a:pt x="24" y="282"/>
                        <a:pt x="53" y="283"/>
                        <a:pt x="83" y="284"/>
                      </a:cubicBez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501776" name="Freeform 28"/>
                <p:cNvSpPr>
                  <a:spLocks/>
                </p:cNvSpPr>
                <p:nvPr/>
              </p:nvSpPr>
              <p:spPr bwMode="auto">
                <a:xfrm>
                  <a:off x="1237" y="2660"/>
                  <a:ext cx="258" cy="391"/>
                </a:xfrm>
                <a:custGeom>
                  <a:avLst/>
                  <a:gdLst>
                    <a:gd name="T0" fmla="*/ 0 w 258"/>
                    <a:gd name="T1" fmla="*/ 384 h 391"/>
                    <a:gd name="T2" fmla="*/ 242 w 258"/>
                    <a:gd name="T3" fmla="*/ 341 h 391"/>
                    <a:gd name="T4" fmla="*/ 93 w 258"/>
                    <a:gd name="T5" fmla="*/ 85 h 391"/>
                    <a:gd name="T6" fmla="*/ 143 w 258"/>
                    <a:gd name="T7" fmla="*/ 0 h 391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58"/>
                    <a:gd name="T13" fmla="*/ 0 h 391"/>
                    <a:gd name="T14" fmla="*/ 258 w 258"/>
                    <a:gd name="T15" fmla="*/ 391 h 391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58" h="391">
                      <a:moveTo>
                        <a:pt x="0" y="384"/>
                      </a:moveTo>
                      <a:cubicBezTo>
                        <a:pt x="113" y="387"/>
                        <a:pt x="226" y="391"/>
                        <a:pt x="242" y="341"/>
                      </a:cubicBezTo>
                      <a:cubicBezTo>
                        <a:pt x="258" y="291"/>
                        <a:pt x="110" y="142"/>
                        <a:pt x="93" y="85"/>
                      </a:cubicBezTo>
                      <a:cubicBezTo>
                        <a:pt x="76" y="28"/>
                        <a:pt x="109" y="14"/>
                        <a:pt x="143" y="0"/>
                      </a:cubicBez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501777" name="Freeform 29"/>
                <p:cNvSpPr>
                  <a:spLocks/>
                </p:cNvSpPr>
                <p:nvPr/>
              </p:nvSpPr>
              <p:spPr bwMode="auto">
                <a:xfrm>
                  <a:off x="1031" y="2432"/>
                  <a:ext cx="370" cy="128"/>
                </a:xfrm>
                <a:custGeom>
                  <a:avLst/>
                  <a:gdLst>
                    <a:gd name="T0" fmla="*/ 0 w 370"/>
                    <a:gd name="T1" fmla="*/ 128 h 128"/>
                    <a:gd name="T2" fmla="*/ 171 w 370"/>
                    <a:gd name="T3" fmla="*/ 0 h 128"/>
                    <a:gd name="T4" fmla="*/ 370 w 370"/>
                    <a:gd name="T5" fmla="*/ 128 h 128"/>
                    <a:gd name="T6" fmla="*/ 0 60000 65536"/>
                    <a:gd name="T7" fmla="*/ 0 60000 65536"/>
                    <a:gd name="T8" fmla="*/ 0 60000 65536"/>
                    <a:gd name="T9" fmla="*/ 0 w 370"/>
                    <a:gd name="T10" fmla="*/ 0 h 128"/>
                    <a:gd name="T11" fmla="*/ 370 w 370"/>
                    <a:gd name="T12" fmla="*/ 128 h 128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370" h="128">
                      <a:moveTo>
                        <a:pt x="0" y="128"/>
                      </a:moveTo>
                      <a:cubicBezTo>
                        <a:pt x="54" y="64"/>
                        <a:pt x="109" y="0"/>
                        <a:pt x="171" y="0"/>
                      </a:cubicBezTo>
                      <a:cubicBezTo>
                        <a:pt x="233" y="0"/>
                        <a:pt x="301" y="64"/>
                        <a:pt x="370" y="128"/>
                      </a:cubicBez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501778" name="Freeform 30"/>
                <p:cNvSpPr>
                  <a:spLocks/>
                </p:cNvSpPr>
                <p:nvPr/>
              </p:nvSpPr>
              <p:spPr bwMode="auto">
                <a:xfrm>
                  <a:off x="562" y="3074"/>
                  <a:ext cx="547" cy="162"/>
                </a:xfrm>
                <a:custGeom>
                  <a:avLst/>
                  <a:gdLst>
                    <a:gd name="T0" fmla="*/ 547 w 547"/>
                    <a:gd name="T1" fmla="*/ 162 h 162"/>
                    <a:gd name="T2" fmla="*/ 277 w 547"/>
                    <a:gd name="T3" fmla="*/ 5 h 162"/>
                    <a:gd name="T4" fmla="*/ 106 w 547"/>
                    <a:gd name="T5" fmla="*/ 133 h 162"/>
                    <a:gd name="T6" fmla="*/ 0 w 547"/>
                    <a:gd name="T7" fmla="*/ 26 h 16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547"/>
                    <a:gd name="T13" fmla="*/ 0 h 162"/>
                    <a:gd name="T14" fmla="*/ 547 w 547"/>
                    <a:gd name="T15" fmla="*/ 162 h 16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547" h="162">
                      <a:moveTo>
                        <a:pt x="547" y="162"/>
                      </a:moveTo>
                      <a:cubicBezTo>
                        <a:pt x="448" y="86"/>
                        <a:pt x="350" y="10"/>
                        <a:pt x="277" y="5"/>
                      </a:cubicBezTo>
                      <a:cubicBezTo>
                        <a:pt x="204" y="0"/>
                        <a:pt x="152" y="130"/>
                        <a:pt x="106" y="133"/>
                      </a:cubicBezTo>
                      <a:cubicBezTo>
                        <a:pt x="60" y="136"/>
                        <a:pt x="30" y="81"/>
                        <a:pt x="0" y="26"/>
                      </a:cubicBez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501779" name="Freeform 31"/>
                <p:cNvSpPr>
                  <a:spLocks/>
                </p:cNvSpPr>
                <p:nvPr/>
              </p:nvSpPr>
              <p:spPr bwMode="auto">
                <a:xfrm>
                  <a:off x="1526" y="2226"/>
                  <a:ext cx="354" cy="974"/>
                </a:xfrm>
                <a:custGeom>
                  <a:avLst/>
                  <a:gdLst>
                    <a:gd name="T0" fmla="*/ 337 w 354"/>
                    <a:gd name="T1" fmla="*/ 0 h 974"/>
                    <a:gd name="T2" fmla="*/ 3 w 354"/>
                    <a:gd name="T3" fmla="*/ 213 h 974"/>
                    <a:gd name="T4" fmla="*/ 316 w 354"/>
                    <a:gd name="T5" fmla="*/ 298 h 974"/>
                    <a:gd name="T6" fmla="*/ 230 w 354"/>
                    <a:gd name="T7" fmla="*/ 583 h 974"/>
                    <a:gd name="T8" fmla="*/ 110 w 354"/>
                    <a:gd name="T9" fmla="*/ 889 h 974"/>
                    <a:gd name="T10" fmla="*/ 302 w 354"/>
                    <a:gd name="T11" fmla="*/ 974 h 974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354"/>
                    <a:gd name="T19" fmla="*/ 0 h 974"/>
                    <a:gd name="T20" fmla="*/ 354 w 354"/>
                    <a:gd name="T21" fmla="*/ 974 h 974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354" h="974">
                      <a:moveTo>
                        <a:pt x="337" y="0"/>
                      </a:moveTo>
                      <a:cubicBezTo>
                        <a:pt x="171" y="81"/>
                        <a:pt x="6" y="163"/>
                        <a:pt x="3" y="213"/>
                      </a:cubicBezTo>
                      <a:cubicBezTo>
                        <a:pt x="0" y="263"/>
                        <a:pt x="278" y="236"/>
                        <a:pt x="316" y="298"/>
                      </a:cubicBezTo>
                      <a:cubicBezTo>
                        <a:pt x="354" y="360"/>
                        <a:pt x="264" y="484"/>
                        <a:pt x="230" y="583"/>
                      </a:cubicBezTo>
                      <a:cubicBezTo>
                        <a:pt x="196" y="682"/>
                        <a:pt x="98" y="824"/>
                        <a:pt x="110" y="889"/>
                      </a:cubicBezTo>
                      <a:cubicBezTo>
                        <a:pt x="122" y="954"/>
                        <a:pt x="212" y="964"/>
                        <a:pt x="302" y="974"/>
                      </a:cubicBez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501780" name="Freeform 32"/>
                <p:cNvSpPr>
                  <a:spLocks/>
                </p:cNvSpPr>
                <p:nvPr/>
              </p:nvSpPr>
              <p:spPr bwMode="auto">
                <a:xfrm>
                  <a:off x="1308" y="3136"/>
                  <a:ext cx="124" cy="220"/>
                </a:xfrm>
                <a:custGeom>
                  <a:avLst/>
                  <a:gdLst>
                    <a:gd name="T0" fmla="*/ 100 w 124"/>
                    <a:gd name="T1" fmla="*/ 0 h 220"/>
                    <a:gd name="T2" fmla="*/ 107 w 124"/>
                    <a:gd name="T3" fmla="*/ 121 h 220"/>
                    <a:gd name="T4" fmla="*/ 0 w 124"/>
                    <a:gd name="T5" fmla="*/ 220 h 220"/>
                    <a:gd name="T6" fmla="*/ 0 60000 65536"/>
                    <a:gd name="T7" fmla="*/ 0 60000 65536"/>
                    <a:gd name="T8" fmla="*/ 0 60000 65536"/>
                    <a:gd name="T9" fmla="*/ 0 w 124"/>
                    <a:gd name="T10" fmla="*/ 0 h 220"/>
                    <a:gd name="T11" fmla="*/ 124 w 124"/>
                    <a:gd name="T12" fmla="*/ 220 h 22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124" h="220">
                      <a:moveTo>
                        <a:pt x="100" y="0"/>
                      </a:moveTo>
                      <a:cubicBezTo>
                        <a:pt x="112" y="42"/>
                        <a:pt x="124" y="84"/>
                        <a:pt x="107" y="121"/>
                      </a:cubicBezTo>
                      <a:cubicBezTo>
                        <a:pt x="90" y="158"/>
                        <a:pt x="45" y="189"/>
                        <a:pt x="0" y="220"/>
                      </a:cubicBez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</p:grpSp>
          <p:sp>
            <p:nvSpPr>
              <p:cNvPr id="501771" name="Freeform 35"/>
              <p:cNvSpPr>
                <a:spLocks/>
              </p:cNvSpPr>
              <p:nvPr/>
            </p:nvSpPr>
            <p:spPr bwMode="auto">
              <a:xfrm>
                <a:off x="4212" y="2438"/>
                <a:ext cx="499" cy="608"/>
              </a:xfrm>
              <a:custGeom>
                <a:avLst/>
                <a:gdLst>
                  <a:gd name="T0" fmla="*/ 12 w 499"/>
                  <a:gd name="T1" fmla="*/ 385 h 608"/>
                  <a:gd name="T2" fmla="*/ 33 w 499"/>
                  <a:gd name="T3" fmla="*/ 165 h 608"/>
                  <a:gd name="T4" fmla="*/ 112 w 499"/>
                  <a:gd name="T5" fmla="*/ 58 h 608"/>
                  <a:gd name="T6" fmla="*/ 211 w 499"/>
                  <a:gd name="T7" fmla="*/ 1 h 608"/>
                  <a:gd name="T8" fmla="*/ 353 w 499"/>
                  <a:gd name="T9" fmla="*/ 65 h 608"/>
                  <a:gd name="T10" fmla="*/ 424 w 499"/>
                  <a:gd name="T11" fmla="*/ 179 h 608"/>
                  <a:gd name="T12" fmla="*/ 389 w 499"/>
                  <a:gd name="T13" fmla="*/ 278 h 608"/>
                  <a:gd name="T14" fmla="*/ 417 w 499"/>
                  <a:gd name="T15" fmla="*/ 449 h 608"/>
                  <a:gd name="T16" fmla="*/ 467 w 499"/>
                  <a:gd name="T17" fmla="*/ 513 h 608"/>
                  <a:gd name="T18" fmla="*/ 481 w 499"/>
                  <a:gd name="T19" fmla="*/ 584 h 608"/>
                  <a:gd name="T20" fmla="*/ 360 w 499"/>
                  <a:gd name="T21" fmla="*/ 606 h 608"/>
                  <a:gd name="T22" fmla="*/ 140 w 499"/>
                  <a:gd name="T23" fmla="*/ 570 h 608"/>
                  <a:gd name="T24" fmla="*/ 19 w 499"/>
                  <a:gd name="T25" fmla="*/ 442 h 608"/>
                  <a:gd name="T26" fmla="*/ 26 w 499"/>
                  <a:gd name="T27" fmla="*/ 250 h 608"/>
                  <a:gd name="T28" fmla="*/ 33 w 499"/>
                  <a:gd name="T29" fmla="*/ 193 h 608"/>
                  <a:gd name="T30" fmla="*/ 55 w 499"/>
                  <a:gd name="T31" fmla="*/ 129 h 608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w 499"/>
                  <a:gd name="T49" fmla="*/ 0 h 608"/>
                  <a:gd name="T50" fmla="*/ 499 w 499"/>
                  <a:gd name="T51" fmla="*/ 608 h 608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T48" t="T49" r="T50" b="T51"/>
                <a:pathLst>
                  <a:path w="499" h="608">
                    <a:moveTo>
                      <a:pt x="12" y="385"/>
                    </a:moveTo>
                    <a:cubicBezTo>
                      <a:pt x="14" y="302"/>
                      <a:pt x="16" y="219"/>
                      <a:pt x="33" y="165"/>
                    </a:cubicBezTo>
                    <a:cubicBezTo>
                      <a:pt x="50" y="111"/>
                      <a:pt x="82" y="85"/>
                      <a:pt x="112" y="58"/>
                    </a:cubicBezTo>
                    <a:cubicBezTo>
                      <a:pt x="142" y="31"/>
                      <a:pt x="171" y="0"/>
                      <a:pt x="211" y="1"/>
                    </a:cubicBezTo>
                    <a:cubicBezTo>
                      <a:pt x="251" y="2"/>
                      <a:pt x="318" y="35"/>
                      <a:pt x="353" y="65"/>
                    </a:cubicBezTo>
                    <a:cubicBezTo>
                      <a:pt x="388" y="95"/>
                      <a:pt x="418" y="144"/>
                      <a:pt x="424" y="179"/>
                    </a:cubicBezTo>
                    <a:cubicBezTo>
                      <a:pt x="430" y="214"/>
                      <a:pt x="390" y="233"/>
                      <a:pt x="389" y="278"/>
                    </a:cubicBezTo>
                    <a:cubicBezTo>
                      <a:pt x="388" y="323"/>
                      <a:pt x="404" y="410"/>
                      <a:pt x="417" y="449"/>
                    </a:cubicBezTo>
                    <a:cubicBezTo>
                      <a:pt x="430" y="488"/>
                      <a:pt x="456" y="491"/>
                      <a:pt x="467" y="513"/>
                    </a:cubicBezTo>
                    <a:cubicBezTo>
                      <a:pt x="478" y="535"/>
                      <a:pt x="499" y="568"/>
                      <a:pt x="481" y="584"/>
                    </a:cubicBezTo>
                    <a:cubicBezTo>
                      <a:pt x="463" y="600"/>
                      <a:pt x="417" y="608"/>
                      <a:pt x="360" y="606"/>
                    </a:cubicBezTo>
                    <a:cubicBezTo>
                      <a:pt x="303" y="604"/>
                      <a:pt x="197" y="597"/>
                      <a:pt x="140" y="570"/>
                    </a:cubicBezTo>
                    <a:cubicBezTo>
                      <a:pt x="83" y="543"/>
                      <a:pt x="38" y="495"/>
                      <a:pt x="19" y="442"/>
                    </a:cubicBezTo>
                    <a:cubicBezTo>
                      <a:pt x="0" y="389"/>
                      <a:pt x="24" y="291"/>
                      <a:pt x="26" y="250"/>
                    </a:cubicBezTo>
                    <a:cubicBezTo>
                      <a:pt x="28" y="209"/>
                      <a:pt x="28" y="213"/>
                      <a:pt x="33" y="193"/>
                    </a:cubicBezTo>
                    <a:cubicBezTo>
                      <a:pt x="38" y="173"/>
                      <a:pt x="46" y="151"/>
                      <a:pt x="55" y="129"/>
                    </a:cubicBezTo>
                  </a:path>
                </a:pathLst>
              </a:custGeom>
              <a:noFill/>
              <a:ln w="38100">
                <a:solidFill>
                  <a:schemeClr val="accent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01772" name="Text Box 38"/>
              <p:cNvSpPr txBox="1">
                <a:spLocks noChangeArrowheads="1"/>
              </p:cNvSpPr>
              <p:nvPr/>
            </p:nvSpPr>
            <p:spPr bwMode="auto">
              <a:xfrm>
                <a:off x="4399" y="3385"/>
                <a:ext cx="353" cy="21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1600">
                    <a:solidFill>
                      <a:srgbClr val="000000"/>
                    </a:solidFill>
                    <a:latin typeface="Tahoma" pitchFamily="34" charset="0"/>
                  </a:rPr>
                  <a:t>final</a:t>
                </a:r>
              </a:p>
            </p:txBody>
          </p:sp>
        </p:grpSp>
      </p:grpSp>
      <p:sp>
        <p:nvSpPr>
          <p:cNvPr id="43" name="TextBox 42"/>
          <p:cNvSpPr txBox="1"/>
          <p:nvPr/>
        </p:nvSpPr>
        <p:spPr>
          <a:xfrm>
            <a:off x="519113" y="1165194"/>
            <a:ext cx="8361421" cy="2646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>
                <a:latin typeface="+mn-lt"/>
              </a:rPr>
              <a:t>How should we adjust the current contour to form the new contour at each iteration?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latin typeface="+mn-lt"/>
            </a:endParaRPr>
          </a:p>
          <a:p>
            <a:pPr marL="285750" indent="-285750" fontAlgn="auto"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•"/>
              <a:defRPr/>
            </a:pPr>
            <a:r>
              <a:rPr lang="en-US" sz="2400" dirty="0">
                <a:latin typeface="+mn-lt"/>
              </a:rPr>
              <a:t>Define a cost function (“energy” function) that says how good a candidate configuration is.</a:t>
            </a:r>
          </a:p>
          <a:p>
            <a:pPr marL="285750" indent="-285750" fontAlgn="auto"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•"/>
              <a:defRPr/>
            </a:pPr>
            <a:r>
              <a:rPr lang="en-US" sz="2400" dirty="0">
                <a:latin typeface="+mn-lt"/>
              </a:rPr>
              <a:t>Seek next configuration that minimizes that cost function.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 dirty="0">
              <a:latin typeface="+mn-lt"/>
            </a:endParaRPr>
          </a:p>
        </p:txBody>
      </p:sp>
      <p:sp>
        <p:nvSpPr>
          <p:cNvPr id="41" name="Slide Number Placeholder 4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FDB6392-078D-4450-A240-BFDE83E99939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>
            <a:off x="0" y="6581001"/>
            <a:ext cx="5943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Slide credit: Kristen </a:t>
            </a:r>
            <a:r>
              <a:rPr lang="en-US" sz="1200" dirty="0" err="1"/>
              <a:t>Grauman</a:t>
            </a:r>
            <a:endParaRPr lang="en-US" sz="12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675" name="Group 13"/>
          <p:cNvGrpSpPr>
            <a:grpSpLocks/>
          </p:cNvGrpSpPr>
          <p:nvPr/>
        </p:nvGrpSpPr>
        <p:grpSpPr bwMode="auto">
          <a:xfrm>
            <a:off x="6507163" y="1420813"/>
            <a:ext cx="2219325" cy="912812"/>
            <a:chOff x="3549636" y="-623943"/>
            <a:chExt cx="5330898" cy="2373345"/>
          </a:xfrm>
        </p:grpSpPr>
        <p:pic>
          <p:nvPicPr>
            <p:cNvPr id="28680" name="Picture 7"/>
            <p:cNvPicPr>
              <a:picLocks noChangeAspect="1" noChangeArrowheads="1"/>
            </p:cNvPicPr>
            <p:nvPr/>
          </p:nvPicPr>
          <p:blipFill>
            <a:blip r:embed="rId4"/>
            <a:srcRect l="23785"/>
            <a:stretch>
              <a:fillRect/>
            </a:stretch>
          </p:blipFill>
          <p:spPr bwMode="auto">
            <a:xfrm>
              <a:off x="5010156" y="-623943"/>
              <a:ext cx="3586149" cy="22383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8681" name="Rectangle 11"/>
            <p:cNvSpPr>
              <a:spLocks noChangeArrowheads="1"/>
            </p:cNvSpPr>
            <p:nvPr/>
          </p:nvSpPr>
          <p:spPr bwMode="auto">
            <a:xfrm>
              <a:off x="7273962" y="1055655"/>
              <a:ext cx="1606572" cy="693747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/>
            <a:lstStyle/>
            <a:p>
              <a:pPr eaLnBrk="0" hangingPunct="0"/>
              <a:endParaRPr lang="en-US"/>
            </a:p>
          </p:txBody>
        </p:sp>
        <p:sp>
          <p:nvSpPr>
            <p:cNvPr id="28682" name="Rectangle 12"/>
            <p:cNvSpPr>
              <a:spLocks noChangeArrowheads="1"/>
            </p:cNvSpPr>
            <p:nvPr/>
          </p:nvSpPr>
          <p:spPr bwMode="auto">
            <a:xfrm>
              <a:off x="3549636" y="-514404"/>
              <a:ext cx="1606572" cy="693747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/>
            <a:lstStyle/>
            <a:p>
              <a:pPr eaLnBrk="0" hangingPunct="0"/>
              <a:endParaRPr lang="en-US"/>
            </a:p>
          </p:txBody>
        </p:sp>
      </p:grpSp>
      <p:sp>
        <p:nvSpPr>
          <p:cNvPr id="28676" name="Rectangle 2"/>
          <p:cNvSpPr>
            <a:spLocks noGrp="1" noChangeArrowheads="1"/>
          </p:cNvSpPr>
          <p:nvPr>
            <p:ph type="title"/>
          </p:nvPr>
        </p:nvSpPr>
        <p:spPr>
          <a:xfrm>
            <a:off x="446088" y="0"/>
            <a:ext cx="8229600" cy="1143000"/>
          </a:xfrm>
        </p:spPr>
        <p:txBody>
          <a:bodyPr/>
          <a:lstStyle/>
          <a:p>
            <a:pPr eaLnBrk="1" hangingPunct="1"/>
            <a:r>
              <a:rPr lang="en-US" dirty="0"/>
              <a:t>Energy function</a:t>
            </a:r>
          </a:p>
        </p:txBody>
      </p:sp>
      <p:sp>
        <p:nvSpPr>
          <p:cNvPr id="2867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82600" y="1274763"/>
            <a:ext cx="6681788" cy="1314450"/>
          </a:xfrm>
        </p:spPr>
        <p:txBody>
          <a:bodyPr/>
          <a:lstStyle/>
          <a:p>
            <a:pPr marL="0" indent="0" eaLnBrk="1" hangingPunct="1">
              <a:buFont typeface="Monotype Sorts"/>
              <a:buNone/>
            </a:pPr>
            <a:r>
              <a:rPr lang="en-US" sz="2400" dirty="0"/>
              <a:t>The total energy (cost) of the current snake is defined as:</a:t>
            </a:r>
          </a:p>
        </p:txBody>
      </p:sp>
      <p:graphicFrame>
        <p:nvGraphicFramePr>
          <p:cNvPr id="28674" name="Object 2"/>
          <p:cNvGraphicFramePr>
            <a:graphicFrameLocks noChangeAspect="1"/>
          </p:cNvGraphicFramePr>
          <p:nvPr/>
        </p:nvGraphicFramePr>
        <p:xfrm>
          <a:off x="2016125" y="2155825"/>
          <a:ext cx="4513263" cy="725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27" name="Equation" r:id="rId5" imgW="1422360" imgH="228600" progId="Equation.3">
                  <p:embed/>
                </p:oleObj>
              </mc:Choice>
              <mc:Fallback>
                <p:oleObj name="Equation" r:id="rId5" imgW="1422360" imgH="228600" progId="Equation.3">
                  <p:embed/>
                  <p:pic>
                    <p:nvPicPr>
                      <p:cNvPr id="0" name="Picture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16125" y="2155825"/>
                        <a:ext cx="4513263" cy="7254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29" name="TextBox 11"/>
          <p:cNvSpPr txBox="1">
            <a:spLocks noChangeArrowheads="1"/>
          </p:cNvSpPr>
          <p:nvPr/>
        </p:nvSpPr>
        <p:spPr bwMode="auto">
          <a:xfrm>
            <a:off x="533400" y="5291138"/>
            <a:ext cx="7543800" cy="1282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sz="2600" dirty="0">
                <a:solidFill>
                  <a:srgbClr val="000000"/>
                </a:solidFill>
              </a:rPr>
              <a:t>A good fit between the current deformable contour and the target shape in the image will yield a </a:t>
            </a:r>
            <a:r>
              <a:rPr lang="en-US" sz="2600" b="1" dirty="0">
                <a:solidFill>
                  <a:srgbClr val="000000"/>
                </a:solidFill>
              </a:rPr>
              <a:t>low</a:t>
            </a:r>
            <a:r>
              <a:rPr lang="en-US" sz="2600" dirty="0">
                <a:solidFill>
                  <a:srgbClr val="000000"/>
                </a:solidFill>
              </a:rPr>
              <a:t> value for this cost function.</a:t>
            </a:r>
          </a:p>
        </p:txBody>
      </p:sp>
      <p:sp>
        <p:nvSpPr>
          <p:cNvPr id="15" name="TextBox 11"/>
          <p:cNvSpPr txBox="1">
            <a:spLocks noChangeArrowheads="1"/>
          </p:cNvSpPr>
          <p:nvPr/>
        </p:nvSpPr>
        <p:spPr bwMode="auto">
          <a:xfrm>
            <a:off x="512763" y="3209925"/>
            <a:ext cx="8596312" cy="183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Aft>
                <a:spcPts val="1200"/>
              </a:spcAft>
            </a:pPr>
            <a:r>
              <a:rPr lang="en-US" sz="2600" b="1" dirty="0">
                <a:solidFill>
                  <a:srgbClr val="000000"/>
                </a:solidFill>
              </a:rPr>
              <a:t>Internal</a:t>
            </a:r>
            <a:r>
              <a:rPr lang="en-US" sz="2600" dirty="0">
                <a:solidFill>
                  <a:srgbClr val="000000"/>
                </a:solidFill>
              </a:rPr>
              <a:t> energy: encourage </a:t>
            </a:r>
            <a:r>
              <a:rPr lang="en-US" sz="2600" i="1" dirty="0">
                <a:solidFill>
                  <a:srgbClr val="000000"/>
                </a:solidFill>
              </a:rPr>
              <a:t>prior</a:t>
            </a:r>
            <a:r>
              <a:rPr lang="en-US" sz="2600" dirty="0">
                <a:solidFill>
                  <a:srgbClr val="000000"/>
                </a:solidFill>
              </a:rPr>
              <a:t> shape preferences: e.g., smoothness, elasticity, particular known shape.</a:t>
            </a:r>
          </a:p>
          <a:p>
            <a:pPr eaLnBrk="0" hangingPunct="0">
              <a:spcAft>
                <a:spcPts val="1200"/>
              </a:spcAft>
            </a:pPr>
            <a:r>
              <a:rPr lang="en-US" sz="2600" b="1" dirty="0">
                <a:solidFill>
                  <a:srgbClr val="000000"/>
                </a:solidFill>
              </a:rPr>
              <a:t>External</a:t>
            </a:r>
            <a:r>
              <a:rPr lang="en-US" sz="2600" dirty="0">
                <a:solidFill>
                  <a:srgbClr val="000000"/>
                </a:solidFill>
              </a:rPr>
              <a:t> energy (“image” energy): encourage contour to fit on places where image structures exist, e.g., edges.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FDB6392-078D-4450-A240-BFDE83E99939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0" y="6581001"/>
            <a:ext cx="5943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Slide credit: Kristen </a:t>
            </a:r>
            <a:r>
              <a:rPr lang="en-US" sz="1200" dirty="0" err="1"/>
              <a:t>Grauman</a:t>
            </a:r>
            <a:endParaRPr lang="en-US" sz="12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9" grpId="0"/>
      <p:bldP spid="15" grpId="0" uiExpand="1" build="allAtOnce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953" name="Rectangle 1026"/>
          <p:cNvSpPr>
            <a:spLocks noGrp="1" noChangeArrowheads="1"/>
          </p:cNvSpPr>
          <p:nvPr>
            <p:ph type="title"/>
          </p:nvPr>
        </p:nvSpPr>
        <p:spPr>
          <a:xfrm>
            <a:off x="446088" y="0"/>
            <a:ext cx="8229600" cy="1143000"/>
          </a:xfrm>
        </p:spPr>
        <p:txBody>
          <a:bodyPr/>
          <a:lstStyle/>
          <a:p>
            <a:pPr eaLnBrk="1" hangingPunct="1"/>
            <a:r>
              <a:rPr lang="en-US" sz="4000" dirty="0"/>
              <a:t>External energy: intuition</a:t>
            </a:r>
          </a:p>
        </p:txBody>
      </p:sp>
      <p:sp>
        <p:nvSpPr>
          <p:cNvPr id="509954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482600" y="1274763"/>
            <a:ext cx="8305800" cy="4191000"/>
          </a:xfrm>
        </p:spPr>
        <p:txBody>
          <a:bodyPr/>
          <a:lstStyle/>
          <a:p>
            <a:pPr eaLnBrk="1" hangingPunct="1"/>
            <a:r>
              <a:rPr lang="en-US" sz="2400" dirty="0"/>
              <a:t>Measure how well the curve matches the image data</a:t>
            </a:r>
          </a:p>
          <a:p>
            <a:pPr eaLnBrk="1" hangingPunct="1"/>
            <a:r>
              <a:rPr lang="en-US" sz="2400" dirty="0"/>
              <a:t>“Attract” the curve toward different image features</a:t>
            </a:r>
          </a:p>
          <a:p>
            <a:pPr lvl="1" eaLnBrk="1" hangingPunct="1"/>
            <a:r>
              <a:rPr lang="en-US" sz="2400" dirty="0"/>
              <a:t>Edges, lines, texture gradient, etc.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FDB6392-078D-4450-A240-BFDE83E99939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0" y="6581001"/>
            <a:ext cx="5943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Slide credit: Kristen </a:t>
            </a:r>
            <a:r>
              <a:rPr lang="en-US" sz="1200" dirty="0" err="1"/>
              <a:t>Grauman</a:t>
            </a:r>
            <a:endParaRPr lang="en-US" sz="12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9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9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9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9954" grpId="0" build="p" bldLvl="2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461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sz="4000" dirty="0"/>
              <a:t>External image energy</a:t>
            </a:r>
          </a:p>
        </p:txBody>
      </p:sp>
      <p:pic>
        <p:nvPicPr>
          <p:cNvPr id="403462" name="Picture 5" descr="mouse_flipped.jp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62000" y="1295400"/>
            <a:ext cx="2628900" cy="2228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7" descr="stamp_flipped.jpg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857750" y="1752600"/>
            <a:ext cx="628650" cy="1114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8" descr="stamp_gradient.jpg"/>
          <p:cNvPicPr>
            <a:picLocks noChangeAspect="1"/>
          </p:cNvPicPr>
          <p:nvPr/>
        </p:nvPicPr>
        <p:blipFill>
          <a:blip r:embed="rId6"/>
          <a:srcRect l="35001" t="38712" r="8333" b="7661"/>
          <a:stretch>
            <a:fillRect/>
          </a:stretch>
        </p:blipFill>
        <p:spPr bwMode="auto">
          <a:xfrm>
            <a:off x="76200" y="4103688"/>
            <a:ext cx="4724400" cy="1458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3" descr="stamp_neg_gradient.jpg"/>
          <p:cNvPicPr>
            <a:picLocks noChangeAspect="1"/>
          </p:cNvPicPr>
          <p:nvPr/>
        </p:nvPicPr>
        <p:blipFill>
          <a:blip r:embed="rId7"/>
          <a:srcRect l="34166" t="11694" r="8333" b="16801"/>
          <a:stretch>
            <a:fillRect/>
          </a:stretch>
        </p:blipFill>
        <p:spPr bwMode="auto">
          <a:xfrm>
            <a:off x="4618038" y="4114800"/>
            <a:ext cx="4525962" cy="1836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2743200" y="2362200"/>
            <a:ext cx="685800" cy="1143000"/>
          </a:xfrm>
          <a:prstGeom prst="rect">
            <a:avLst/>
          </a:prstGeom>
          <a:noFill/>
          <a:ln w="38100" algn="ctr">
            <a:solidFill>
              <a:srgbClr val="FFC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4876800" y="1752600"/>
            <a:ext cx="609600" cy="1143000"/>
          </a:xfrm>
          <a:prstGeom prst="rect">
            <a:avLst/>
          </a:prstGeom>
          <a:noFill/>
          <a:ln w="38100" algn="ctr">
            <a:solidFill>
              <a:srgbClr val="FFC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cxnSp>
        <p:nvCxnSpPr>
          <p:cNvPr id="13" name="Straight Connector 12"/>
          <p:cNvCxnSpPr>
            <a:cxnSpLocks noChangeShapeType="1"/>
          </p:cNvCxnSpPr>
          <p:nvPr/>
        </p:nvCxnSpPr>
        <p:spPr bwMode="auto">
          <a:xfrm flipV="1">
            <a:off x="3429000" y="1752600"/>
            <a:ext cx="1371600" cy="609600"/>
          </a:xfrm>
          <a:prstGeom prst="line">
            <a:avLst/>
          </a:prstGeom>
          <a:noFill/>
          <a:ln w="9525" algn="ctr">
            <a:solidFill>
              <a:srgbClr val="FFC000"/>
            </a:solidFill>
            <a:round/>
            <a:headEnd/>
            <a:tailEnd/>
          </a:ln>
        </p:spPr>
      </p:cxnSp>
      <p:cxnSp>
        <p:nvCxnSpPr>
          <p:cNvPr id="15" name="Straight Connector 14"/>
          <p:cNvCxnSpPr>
            <a:cxnSpLocks noChangeShapeType="1"/>
          </p:cNvCxnSpPr>
          <p:nvPr/>
        </p:nvCxnSpPr>
        <p:spPr bwMode="auto">
          <a:xfrm flipV="1">
            <a:off x="3429000" y="2895600"/>
            <a:ext cx="1295400" cy="609600"/>
          </a:xfrm>
          <a:prstGeom prst="line">
            <a:avLst/>
          </a:prstGeom>
          <a:noFill/>
          <a:ln w="9525" algn="ctr">
            <a:solidFill>
              <a:srgbClr val="FFC000"/>
            </a:solidFill>
            <a:round/>
            <a:headEnd/>
            <a:tailEnd/>
          </a:ln>
        </p:spPr>
      </p:cxnSp>
      <p:sp>
        <p:nvSpPr>
          <p:cNvPr id="16" name="TextBox 15"/>
          <p:cNvSpPr txBox="1">
            <a:spLocks noChangeArrowheads="1"/>
          </p:cNvSpPr>
          <p:nvPr/>
        </p:nvSpPr>
        <p:spPr bwMode="auto">
          <a:xfrm>
            <a:off x="1066800" y="5573713"/>
            <a:ext cx="28956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Magnitude of gradient</a:t>
            </a:r>
          </a:p>
        </p:txBody>
      </p:sp>
      <p:sp>
        <p:nvSpPr>
          <p:cNvPr id="17" name="TextBox 16"/>
          <p:cNvSpPr txBox="1">
            <a:spLocks noChangeArrowheads="1"/>
          </p:cNvSpPr>
          <p:nvPr/>
        </p:nvSpPr>
        <p:spPr bwMode="auto">
          <a:xfrm>
            <a:off x="5562600" y="5867400"/>
            <a:ext cx="28956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- (Magnitude of gradient)</a:t>
            </a:r>
          </a:p>
        </p:txBody>
      </p:sp>
      <p:graphicFrame>
        <p:nvGraphicFramePr>
          <p:cNvPr id="19" name="Object 3"/>
          <p:cNvGraphicFramePr>
            <a:graphicFrameLocks noChangeAspect="1"/>
          </p:cNvGraphicFramePr>
          <p:nvPr/>
        </p:nvGraphicFramePr>
        <p:xfrm>
          <a:off x="5486400" y="6321425"/>
          <a:ext cx="2743200" cy="536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3562" name="Equation" r:id="rId8" imgW="1168200" imgH="228600" progId="Equation.3">
                  <p:embed/>
                </p:oleObj>
              </mc:Choice>
              <mc:Fallback>
                <p:oleObj name="Equation" r:id="rId8" imgW="1168200" imgH="228600" progId="Equation.3">
                  <p:embed/>
                  <p:pic>
                    <p:nvPicPr>
                      <p:cNvPr id="0" name="Picture 3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86400" y="6321425"/>
                        <a:ext cx="2743200" cy="5365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3460" name="Object 4"/>
          <p:cNvGraphicFramePr>
            <a:graphicFrameLocks noChangeAspect="1"/>
          </p:cNvGraphicFramePr>
          <p:nvPr/>
        </p:nvGraphicFramePr>
        <p:xfrm>
          <a:off x="1143000" y="6019800"/>
          <a:ext cx="2266950" cy="536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3563" name="Equation" r:id="rId10" imgW="965160" imgH="228600" progId="Equation.3">
                  <p:embed/>
                </p:oleObj>
              </mc:Choice>
              <mc:Fallback>
                <p:oleObj name="Equation" r:id="rId10" imgW="965160" imgH="228600" progId="Equation.3">
                  <p:embed/>
                  <p:pic>
                    <p:nvPicPr>
                      <p:cNvPr id="0" name="Picture 3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6019800"/>
                        <a:ext cx="2266950" cy="5365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TextBox 20"/>
          <p:cNvSpPr txBox="1">
            <a:spLocks noChangeArrowheads="1"/>
          </p:cNvSpPr>
          <p:nvPr/>
        </p:nvSpPr>
        <p:spPr bwMode="auto">
          <a:xfrm>
            <a:off x="4267200" y="1447800"/>
            <a:ext cx="4495800" cy="212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400" dirty="0"/>
              <a:t>How do edges affect “snap” of rubber band?</a:t>
            </a:r>
          </a:p>
          <a:p>
            <a:endParaRPr lang="en-US" sz="1200" dirty="0"/>
          </a:p>
          <a:p>
            <a:r>
              <a:rPr lang="en-US" sz="2400" dirty="0"/>
              <a:t>Think of external energy from image as gravitational pull towards areas of high contrast</a:t>
            </a:r>
          </a:p>
        </p:txBody>
      </p:sp>
      <p:sp>
        <p:nvSpPr>
          <p:cNvPr id="22" name="Oval 21"/>
          <p:cNvSpPr/>
          <p:nvPr/>
        </p:nvSpPr>
        <p:spPr bwMode="auto">
          <a:xfrm>
            <a:off x="6096000" y="3657600"/>
            <a:ext cx="1981200" cy="2133600"/>
          </a:xfrm>
          <a:prstGeom prst="ellipse">
            <a:avLst/>
          </a:prstGeom>
          <a:noFill/>
          <a:ln w="57150" cap="flat" cmpd="sng" algn="ctr">
            <a:solidFill>
              <a:srgbClr val="FFFF00"/>
            </a:solidFill>
            <a:prstDash val="sysDash"/>
            <a:round/>
            <a:headEnd type="none" w="med" len="med"/>
            <a:tailEnd type="none" w="med" len="med"/>
          </a:ln>
          <a:effectLst/>
          <a:scene3d>
            <a:camera prst="isometricOffAxis1Top"/>
            <a:lightRig rig="threePt" dir="t"/>
          </a:scene3d>
        </p:spPr>
        <p:txBody>
          <a:bodyPr/>
          <a:lstStyle/>
          <a:p>
            <a:pPr eaLnBrk="0" hangingPunct="0">
              <a:defRPr/>
            </a:pPr>
            <a:endParaRPr lang="en-US"/>
          </a:p>
        </p:txBody>
      </p:sp>
      <p:sp>
        <p:nvSpPr>
          <p:cNvPr id="25" name="Oval 24"/>
          <p:cNvSpPr>
            <a:spLocks noChangeArrowheads="1"/>
          </p:cNvSpPr>
          <p:nvPr/>
        </p:nvSpPr>
        <p:spPr bwMode="auto">
          <a:xfrm>
            <a:off x="2819400" y="2438400"/>
            <a:ext cx="609600" cy="914400"/>
          </a:xfrm>
          <a:prstGeom prst="ellipse">
            <a:avLst/>
          </a:prstGeom>
          <a:noFill/>
          <a:ln w="57150" algn="ctr">
            <a:solidFill>
              <a:srgbClr val="FFFF00"/>
            </a:solidFill>
            <a:prstDash val="sysDot"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26" name="Oval 25"/>
          <p:cNvSpPr>
            <a:spLocks noChangeArrowheads="1"/>
          </p:cNvSpPr>
          <p:nvPr/>
        </p:nvSpPr>
        <p:spPr bwMode="auto">
          <a:xfrm>
            <a:off x="1676400" y="1752600"/>
            <a:ext cx="1143000" cy="1676400"/>
          </a:xfrm>
          <a:prstGeom prst="ellipse">
            <a:avLst/>
          </a:prstGeom>
          <a:noFill/>
          <a:ln w="57150" algn="ctr">
            <a:solidFill>
              <a:srgbClr val="FFFF00"/>
            </a:solidFill>
            <a:prstDash val="sysDot"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FDB6392-078D-4450-A240-BFDE83E99939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0" y="6581001"/>
            <a:ext cx="5943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Slide credit: Kristen </a:t>
            </a:r>
            <a:r>
              <a:rPr lang="en-US" sz="1200" dirty="0" err="1"/>
              <a:t>Grauman</a:t>
            </a:r>
            <a:endParaRPr lang="en-US" sz="12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1" grpId="0" animBg="1"/>
      <p:bldP spid="11" grpId="1" animBg="1"/>
      <p:bldP spid="16" grpId="0"/>
      <p:bldP spid="17" grpId="0"/>
      <p:bldP spid="21" grpId="1" build="p"/>
      <p:bldP spid="25" grpId="0" animBg="1"/>
      <p:bldP spid="25" grpId="1" animBg="1"/>
      <p:bldP spid="2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76382"/>
            <a:ext cx="8229600" cy="4525963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dirty="0"/>
              <a:t>Gradient images                 and</a:t>
            </a:r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External energy at a point on the curve is:</a:t>
            </a:r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endParaRPr lang="en-US" sz="10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External energy for the whole curve:</a:t>
            </a:r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US" sz="2400" dirty="0"/>
          </a:p>
        </p:txBody>
      </p:sp>
      <p:graphicFrame>
        <p:nvGraphicFramePr>
          <p:cNvPr id="31746" name="Object 2"/>
          <p:cNvGraphicFramePr>
            <a:graphicFrameLocks noChangeAspect="1"/>
          </p:cNvGraphicFramePr>
          <p:nvPr/>
        </p:nvGraphicFramePr>
        <p:xfrm>
          <a:off x="3184506" y="1238220"/>
          <a:ext cx="1236662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53" name="Equation" r:id="rId4" imgW="545760" imgH="228600" progId="Equation.3">
                  <p:embed/>
                </p:oleObj>
              </mc:Choice>
              <mc:Fallback>
                <p:oleObj name="Equation" r:id="rId4" imgW="545760" imgH="228600" progId="Equation.3">
                  <p:embed/>
                  <p:pic>
                    <p:nvPicPr>
                      <p:cNvPr id="0" name="Picture 7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84506" y="1238220"/>
                        <a:ext cx="1236662" cy="5175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747" name="Object 3"/>
          <p:cNvGraphicFramePr>
            <a:graphicFrameLocks noChangeAspect="1"/>
          </p:cNvGraphicFramePr>
          <p:nvPr/>
        </p:nvGraphicFramePr>
        <p:xfrm>
          <a:off x="5192721" y="1238220"/>
          <a:ext cx="1236662" cy="546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54" name="Equation" r:id="rId6" imgW="545760" imgH="241200" progId="Equation.3">
                  <p:embed/>
                </p:oleObj>
              </mc:Choice>
              <mc:Fallback>
                <p:oleObj name="Equation" r:id="rId6" imgW="545760" imgH="241200" progId="Equation.3">
                  <p:embed/>
                  <p:pic>
                    <p:nvPicPr>
                      <p:cNvPr id="0" name="Picture 7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92721" y="1238220"/>
                        <a:ext cx="1236662" cy="5461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96" name="Object 4"/>
          <p:cNvGraphicFramePr>
            <a:graphicFrameLocks noChangeAspect="1"/>
          </p:cNvGraphicFramePr>
          <p:nvPr/>
        </p:nvGraphicFramePr>
        <p:xfrm>
          <a:off x="1395369" y="4159260"/>
          <a:ext cx="5586489" cy="6269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55" name="Equation" r:id="rId8" imgW="2260440" imgH="253800" progId="Equation.3">
                  <p:embed/>
                </p:oleObj>
              </mc:Choice>
              <mc:Fallback>
                <p:oleObj name="Equation" r:id="rId8" imgW="2260440" imgH="253800" progId="Equation.3">
                  <p:embed/>
                  <p:pic>
                    <p:nvPicPr>
                      <p:cNvPr id="0" name="Picture 7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95369" y="4159260"/>
                        <a:ext cx="5586489" cy="6269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itle 1"/>
          <p:cNvSpPr txBox="1">
            <a:spLocks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External image energy</a:t>
            </a:r>
          </a:p>
        </p:txBody>
      </p:sp>
      <p:pic>
        <p:nvPicPr>
          <p:cNvPr id="11" name="Picture 6"/>
          <p:cNvPicPr>
            <a:picLocks noChangeAspect="1" noChangeArrowheads="1"/>
          </p:cNvPicPr>
          <p:nvPr/>
        </p:nvPicPr>
        <p:blipFill>
          <a:blip r:embed="rId10"/>
          <a:srcRect l="63289" t="47955" r="21666" b="28876"/>
          <a:stretch>
            <a:fillRect/>
          </a:stretch>
        </p:blipFill>
        <p:spPr bwMode="auto">
          <a:xfrm>
            <a:off x="5010156" y="1785915"/>
            <a:ext cx="1679598" cy="15811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10"/>
          <a:srcRect l="47917" t="47955" r="37095" b="28876"/>
          <a:stretch>
            <a:fillRect/>
          </a:stretch>
        </p:blipFill>
        <p:spPr bwMode="auto">
          <a:xfrm>
            <a:off x="2965428" y="1785915"/>
            <a:ext cx="1673250" cy="15811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0" name="Group 19"/>
          <p:cNvGrpSpPr/>
          <p:nvPr/>
        </p:nvGrpSpPr>
        <p:grpSpPr>
          <a:xfrm>
            <a:off x="3111480" y="1895454"/>
            <a:ext cx="3464664" cy="897414"/>
            <a:chOff x="3111480" y="1895454"/>
            <a:chExt cx="3464664" cy="897414"/>
          </a:xfrm>
        </p:grpSpPr>
        <p:pic>
          <p:nvPicPr>
            <p:cNvPr id="17" name="Picture 7"/>
            <p:cNvPicPr>
              <a:picLocks noChangeAspect="1" noChangeArrowheads="1"/>
            </p:cNvPicPr>
            <p:nvPr/>
          </p:nvPicPr>
          <p:blipFill>
            <a:blip r:embed="rId11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23785"/>
            <a:stretch>
              <a:fillRect/>
            </a:stretch>
          </p:blipFill>
          <p:spPr bwMode="auto">
            <a:xfrm>
              <a:off x="5083182" y="1931967"/>
              <a:ext cx="1492962" cy="86090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9" name="Picture 7"/>
            <p:cNvPicPr>
              <a:picLocks noChangeAspect="1" noChangeArrowheads="1"/>
            </p:cNvPicPr>
            <p:nvPr/>
          </p:nvPicPr>
          <p:blipFill>
            <a:blip r:embed="rId11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23785"/>
            <a:stretch>
              <a:fillRect/>
            </a:stretch>
          </p:blipFill>
          <p:spPr bwMode="auto">
            <a:xfrm>
              <a:off x="3111480" y="1895454"/>
              <a:ext cx="1492962" cy="86090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aphicFrame>
        <p:nvGraphicFramePr>
          <p:cNvPr id="31753" name="Object 9"/>
          <p:cNvGraphicFramePr>
            <a:graphicFrameLocks noChangeAspect="1"/>
          </p:cNvGraphicFramePr>
          <p:nvPr/>
        </p:nvGraphicFramePr>
        <p:xfrm>
          <a:off x="1285830" y="5546754"/>
          <a:ext cx="6535827" cy="10623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56" name="Equation" r:id="rId12" imgW="2654280" imgH="431640" progId="Equation.3">
                  <p:embed/>
                </p:oleObj>
              </mc:Choice>
              <mc:Fallback>
                <p:oleObj name="Equation" r:id="rId12" imgW="2654280" imgH="431640" progId="Equation.3">
                  <p:embed/>
                  <p:pic>
                    <p:nvPicPr>
                      <p:cNvPr id="0" name="Picture 7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85830" y="5546754"/>
                        <a:ext cx="6535827" cy="106236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7596336" y="6613611"/>
            <a:ext cx="28443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Kristen </a:t>
            </a:r>
            <a:r>
              <a:rPr lang="en-US" sz="1400" dirty="0" err="1"/>
              <a:t>Grauman</a:t>
            </a:r>
            <a:endParaRPr lang="en-US" sz="1400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FDB6392-078D-4450-A240-BFDE83E99939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5" descr="dog-2"/>
          <p:cNvPicPr>
            <a:picLocks noChangeAspect="1" noChangeArrowheads="1"/>
          </p:cNvPicPr>
          <p:nvPr/>
        </p:nvPicPr>
        <p:blipFill>
          <a:blip r:embed="rId3"/>
          <a:srcRect l="39617" t="52444" r="47478" b="15609"/>
          <a:stretch>
            <a:fillRect/>
          </a:stretch>
        </p:blipFill>
        <p:spPr bwMode="auto">
          <a:xfrm>
            <a:off x="5996007" y="1749402"/>
            <a:ext cx="1198563" cy="2227262"/>
          </a:xfrm>
          <a:prstGeom prst="rect">
            <a:avLst/>
          </a:prstGeom>
          <a:noFill/>
          <a:ln w="25400">
            <a:solidFill>
              <a:schemeClr val="accent1">
                <a:lumMod val="50000"/>
              </a:schemeClr>
            </a:solidFill>
            <a:miter lim="800000"/>
            <a:headEnd/>
            <a:tailEnd/>
          </a:ln>
        </p:spPr>
      </p:pic>
      <p:sp>
        <p:nvSpPr>
          <p:cNvPr id="4" name="Title 1"/>
          <p:cNvSpPr txBox="1">
            <a:spLocks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Internal energy: intuition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84187" y="4346425"/>
            <a:ext cx="46736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What are the underlying boundaries in this fragmented edge image?</a:t>
            </a:r>
          </a:p>
        </p:txBody>
      </p:sp>
      <p:pic>
        <p:nvPicPr>
          <p:cNvPr id="8" name="Picture 7" descr="tower_edge.jpg"/>
          <p:cNvPicPr>
            <a:picLocks noChangeAspect="1"/>
          </p:cNvPicPr>
          <p:nvPr/>
        </p:nvPicPr>
        <p:blipFill>
          <a:blip r:embed="rId4"/>
          <a:srcRect l="38612" t="6654" r="25942" b="39378"/>
          <a:stretch>
            <a:fillRect/>
          </a:stretch>
        </p:blipFill>
        <p:spPr>
          <a:xfrm>
            <a:off x="1979577" y="1420785"/>
            <a:ext cx="1314468" cy="266544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448312" y="4378338"/>
            <a:ext cx="30749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And in this one?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596336" y="6613611"/>
            <a:ext cx="28443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Kristen </a:t>
            </a:r>
            <a:r>
              <a:rPr lang="en-US" sz="1400" dirty="0" err="1"/>
              <a:t>Grauman</a:t>
            </a:r>
            <a:endParaRPr lang="en-US" sz="140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FDB6392-078D-4450-A240-BFDE83E99939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738135" y="1311246"/>
            <a:ext cx="8069373" cy="1825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20000"/>
              </a:spcBef>
              <a:defRPr/>
            </a:pPr>
            <a:r>
              <a:rPr lang="en-US" sz="2400" i="1" kern="0" dirty="0">
                <a:latin typeface="+mn-lt"/>
              </a:rPr>
              <a:t>A priori</a:t>
            </a:r>
            <a:r>
              <a:rPr lang="en-US" sz="2400" kern="0" dirty="0">
                <a:latin typeface="+mn-lt"/>
              </a:rPr>
              <a:t>, we want to favor </a:t>
            </a:r>
            <a:r>
              <a:rPr lang="en-US" sz="2400" b="1" kern="0" dirty="0">
                <a:latin typeface="+mn-lt"/>
              </a:rPr>
              <a:t>smooth</a:t>
            </a:r>
            <a:r>
              <a:rPr lang="en-US" sz="2400" kern="0" dirty="0">
                <a:latin typeface="+mn-lt"/>
              </a:rPr>
              <a:t> shapes, contours with </a:t>
            </a:r>
            <a:r>
              <a:rPr lang="en-US" sz="2400" b="1" kern="0" dirty="0">
                <a:latin typeface="+mn-lt"/>
              </a:rPr>
              <a:t>low curvature</a:t>
            </a:r>
            <a:r>
              <a:rPr lang="en-US" sz="2400" kern="0" dirty="0">
                <a:latin typeface="+mn-lt"/>
              </a:rPr>
              <a:t>, contours similar to a </a:t>
            </a:r>
            <a:r>
              <a:rPr lang="en-US" sz="2400" b="1" kern="0" dirty="0">
                <a:latin typeface="+mn-lt"/>
              </a:rPr>
              <a:t>known shape</a:t>
            </a:r>
            <a:r>
              <a:rPr lang="en-US" sz="2400" kern="0" dirty="0">
                <a:latin typeface="+mn-lt"/>
              </a:rPr>
              <a:t>, etc. to balance what is actually observed (i.e., in the gradient image).</a:t>
            </a:r>
          </a:p>
          <a:p>
            <a:pPr>
              <a:spcBef>
                <a:spcPct val="20000"/>
              </a:spcBef>
              <a:defRPr/>
            </a:pPr>
            <a:endParaRPr lang="en-US" sz="2400" kern="0" dirty="0">
              <a:latin typeface="+mn-lt"/>
            </a:endParaRPr>
          </a:p>
          <a:p>
            <a:pPr>
              <a:spcBef>
                <a:spcPct val="20000"/>
              </a:spcBef>
              <a:defRPr/>
            </a:pPr>
            <a:endParaRPr lang="en-US" sz="2400" kern="0" dirty="0">
              <a:latin typeface="+mn-lt"/>
            </a:endParaRPr>
          </a:p>
        </p:txBody>
      </p:sp>
      <p:pic>
        <p:nvPicPr>
          <p:cNvPr id="12" name="Picture 2" descr="dog"/>
          <p:cNvPicPr>
            <a:picLocks noChangeAspect="1" noChangeArrowheads="1"/>
          </p:cNvPicPr>
          <p:nvPr/>
        </p:nvPicPr>
        <p:blipFill>
          <a:blip r:embed="rId3"/>
          <a:srcRect l="37334" t="21333" r="35333" b="23111"/>
          <a:stretch>
            <a:fillRect/>
          </a:stretch>
        </p:blipFill>
        <p:spPr bwMode="auto">
          <a:xfrm>
            <a:off x="2238375" y="3282948"/>
            <a:ext cx="1600200" cy="2439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5" descr="dog-2"/>
          <p:cNvPicPr>
            <a:picLocks noChangeAspect="1" noChangeArrowheads="1"/>
          </p:cNvPicPr>
          <p:nvPr/>
        </p:nvPicPr>
        <p:blipFill>
          <a:blip r:embed="rId4"/>
          <a:srcRect l="30400" t="10667" r="27200" b="10667"/>
          <a:stretch>
            <a:fillRect/>
          </a:stretch>
        </p:blipFill>
        <p:spPr bwMode="auto">
          <a:xfrm>
            <a:off x="3838575" y="3282948"/>
            <a:ext cx="1752600" cy="2439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Freeform 13"/>
          <p:cNvSpPr>
            <a:spLocks noChangeArrowheads="1"/>
          </p:cNvSpPr>
          <p:nvPr/>
        </p:nvSpPr>
        <p:spPr bwMode="auto">
          <a:xfrm>
            <a:off x="4405313" y="4830761"/>
            <a:ext cx="42862" cy="538162"/>
          </a:xfrm>
          <a:custGeom>
            <a:avLst/>
            <a:gdLst>
              <a:gd name="T0" fmla="*/ 33337 w 42862"/>
              <a:gd name="T1" fmla="*/ 0 h 538162"/>
              <a:gd name="T2" fmla="*/ 38100 w 42862"/>
              <a:gd name="T3" fmla="*/ 209550 h 538162"/>
              <a:gd name="T4" fmla="*/ 42862 w 42862"/>
              <a:gd name="T5" fmla="*/ 223837 h 538162"/>
              <a:gd name="T6" fmla="*/ 38100 w 42862"/>
              <a:gd name="T7" fmla="*/ 452437 h 538162"/>
              <a:gd name="T8" fmla="*/ 33337 w 42862"/>
              <a:gd name="T9" fmla="*/ 466725 h 538162"/>
              <a:gd name="T10" fmla="*/ 19050 w 42862"/>
              <a:gd name="T11" fmla="*/ 514350 h 538162"/>
              <a:gd name="T12" fmla="*/ 0 w 42862"/>
              <a:gd name="T13" fmla="*/ 538162 h 538162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42862"/>
              <a:gd name="T22" fmla="*/ 0 h 538162"/>
              <a:gd name="T23" fmla="*/ 42862 w 42862"/>
              <a:gd name="T24" fmla="*/ 538162 h 538162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42862" h="538162">
                <a:moveTo>
                  <a:pt x="33337" y="0"/>
                </a:moveTo>
                <a:cubicBezTo>
                  <a:pt x="34925" y="69850"/>
                  <a:pt x="35130" y="139745"/>
                  <a:pt x="38100" y="209550"/>
                </a:cubicBezTo>
                <a:cubicBezTo>
                  <a:pt x="38313" y="214565"/>
                  <a:pt x="42862" y="218817"/>
                  <a:pt x="42862" y="223837"/>
                </a:cubicBezTo>
                <a:cubicBezTo>
                  <a:pt x="42862" y="300054"/>
                  <a:pt x="41087" y="376279"/>
                  <a:pt x="38100" y="452437"/>
                </a:cubicBezTo>
                <a:cubicBezTo>
                  <a:pt x="37903" y="457453"/>
                  <a:pt x="34716" y="461898"/>
                  <a:pt x="33337" y="466725"/>
                </a:cubicBezTo>
                <a:cubicBezTo>
                  <a:pt x="30009" y="478374"/>
                  <a:pt x="24711" y="505859"/>
                  <a:pt x="19050" y="514350"/>
                </a:cubicBezTo>
                <a:cubicBezTo>
                  <a:pt x="7034" y="532373"/>
                  <a:pt x="13572" y="524590"/>
                  <a:pt x="0" y="538162"/>
                </a:cubicBezTo>
              </a:path>
            </a:pathLst>
          </a:custGeom>
          <a:noFill/>
          <a:ln w="38100" algn="ctr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15" name="Freeform 14"/>
          <p:cNvSpPr>
            <a:spLocks noChangeArrowheads="1"/>
          </p:cNvSpPr>
          <p:nvPr/>
        </p:nvSpPr>
        <p:spPr bwMode="auto">
          <a:xfrm>
            <a:off x="4591050" y="4830761"/>
            <a:ext cx="23813" cy="585787"/>
          </a:xfrm>
          <a:custGeom>
            <a:avLst/>
            <a:gdLst>
              <a:gd name="T0" fmla="*/ 0 w 24693"/>
              <a:gd name="T1" fmla="*/ 0 h 584959"/>
              <a:gd name="T2" fmla="*/ 4763 w 24693"/>
              <a:gd name="T3" fmla="*/ 519112 h 584959"/>
              <a:gd name="T4" fmla="*/ 9525 w 24693"/>
              <a:gd name="T5" fmla="*/ 533400 h 584959"/>
              <a:gd name="T6" fmla="*/ 14288 w 24693"/>
              <a:gd name="T7" fmla="*/ 557212 h 584959"/>
              <a:gd name="T8" fmla="*/ 23813 w 24693"/>
              <a:gd name="T9" fmla="*/ 576262 h 58495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4693"/>
              <a:gd name="T16" fmla="*/ 0 h 584959"/>
              <a:gd name="T17" fmla="*/ 24693 w 24693"/>
              <a:gd name="T18" fmla="*/ 584959 h 58495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4693" h="584959">
                <a:moveTo>
                  <a:pt x="0" y="0"/>
                </a:moveTo>
                <a:cubicBezTo>
                  <a:pt x="1588" y="173037"/>
                  <a:pt x="1673" y="346095"/>
                  <a:pt x="4763" y="519112"/>
                </a:cubicBezTo>
                <a:cubicBezTo>
                  <a:pt x="4853" y="524131"/>
                  <a:pt x="8307" y="528530"/>
                  <a:pt x="9525" y="533400"/>
                </a:cubicBezTo>
                <a:cubicBezTo>
                  <a:pt x="11488" y="541253"/>
                  <a:pt x="11446" y="549633"/>
                  <a:pt x="14288" y="557212"/>
                </a:cubicBezTo>
                <a:cubicBezTo>
                  <a:pt x="24693" y="584959"/>
                  <a:pt x="23813" y="562410"/>
                  <a:pt x="23813" y="576262"/>
                </a:cubicBezTo>
              </a:path>
            </a:pathLst>
          </a:custGeom>
          <a:noFill/>
          <a:ln w="38100" algn="ctr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pic>
        <p:nvPicPr>
          <p:cNvPr id="16" name="Picture 5" descr="dog-2"/>
          <p:cNvPicPr>
            <a:picLocks noChangeAspect="1" noChangeArrowheads="1"/>
          </p:cNvPicPr>
          <p:nvPr/>
        </p:nvPicPr>
        <p:blipFill>
          <a:blip r:embed="rId4"/>
          <a:srcRect l="39617" t="52444" r="47478" b="15609"/>
          <a:stretch>
            <a:fillRect/>
          </a:stretch>
        </p:blipFill>
        <p:spPr bwMode="auto">
          <a:xfrm>
            <a:off x="5965825" y="3328986"/>
            <a:ext cx="1198563" cy="2227262"/>
          </a:xfrm>
          <a:prstGeom prst="rect">
            <a:avLst/>
          </a:prstGeom>
          <a:noFill/>
          <a:ln w="25400">
            <a:solidFill>
              <a:schemeClr val="accent1">
                <a:lumMod val="50000"/>
              </a:schemeClr>
            </a:solidFill>
            <a:miter lim="800000"/>
            <a:headEnd/>
            <a:tailEnd/>
          </a:ln>
        </p:spPr>
      </p:pic>
      <p:sp>
        <p:nvSpPr>
          <p:cNvPr id="19" name="Freeform 18"/>
          <p:cNvSpPr>
            <a:spLocks noChangeArrowheads="1"/>
          </p:cNvSpPr>
          <p:nvPr/>
        </p:nvSpPr>
        <p:spPr bwMode="auto">
          <a:xfrm>
            <a:off x="4400550" y="5372098"/>
            <a:ext cx="219075" cy="107950"/>
          </a:xfrm>
          <a:custGeom>
            <a:avLst/>
            <a:gdLst>
              <a:gd name="T0" fmla="*/ 0 w 219075"/>
              <a:gd name="T1" fmla="*/ 0 h 107156"/>
              <a:gd name="T2" fmla="*/ 104775 w 219075"/>
              <a:gd name="T3" fmla="*/ 100012 h 107156"/>
              <a:gd name="T4" fmla="*/ 219075 w 219075"/>
              <a:gd name="T5" fmla="*/ 42862 h 107156"/>
              <a:gd name="T6" fmla="*/ 0 60000 65536"/>
              <a:gd name="T7" fmla="*/ 0 60000 65536"/>
              <a:gd name="T8" fmla="*/ 0 60000 65536"/>
              <a:gd name="T9" fmla="*/ 0 w 219075"/>
              <a:gd name="T10" fmla="*/ 0 h 107156"/>
              <a:gd name="T11" fmla="*/ 219075 w 219075"/>
              <a:gd name="T12" fmla="*/ 107156 h 1071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9075" h="107156">
                <a:moveTo>
                  <a:pt x="0" y="0"/>
                </a:moveTo>
                <a:cubicBezTo>
                  <a:pt x="34131" y="46434"/>
                  <a:pt x="68263" y="92868"/>
                  <a:pt x="104775" y="100012"/>
                </a:cubicBezTo>
                <a:cubicBezTo>
                  <a:pt x="141288" y="107156"/>
                  <a:pt x="180181" y="75009"/>
                  <a:pt x="219075" y="42862"/>
                </a:cubicBezTo>
              </a:path>
            </a:pathLst>
          </a:custGeom>
          <a:noFill/>
          <a:ln w="28575" algn="ctr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18" name="Title 1"/>
          <p:cNvSpPr txBox="1">
            <a:spLocks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Internal energy: intuition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596336" y="6613611"/>
            <a:ext cx="28443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Kristen </a:t>
            </a:r>
            <a:r>
              <a:rPr lang="en-US" sz="1400" dirty="0" err="1"/>
              <a:t>Grauman</a:t>
            </a:r>
            <a:endParaRPr lang="en-US" sz="1400" dirty="0"/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FDB6392-078D-4450-A240-BFDE83E99939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4" grpId="0" animBg="1"/>
      <p:bldP spid="15" grpId="0" animBg="1"/>
      <p:bldP spid="19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5" name="Rectangle 2"/>
          <p:cNvSpPr>
            <a:spLocks noGrp="1" noChangeArrowheads="1"/>
          </p:cNvSpPr>
          <p:nvPr>
            <p:ph type="title"/>
          </p:nvPr>
        </p:nvSpPr>
        <p:spPr>
          <a:xfrm>
            <a:off x="409575" y="69850"/>
            <a:ext cx="8229600" cy="1143000"/>
          </a:xfrm>
        </p:spPr>
        <p:txBody>
          <a:bodyPr/>
          <a:lstStyle/>
          <a:p>
            <a:pPr eaLnBrk="1" hangingPunct="1"/>
            <a:r>
              <a:rPr lang="en-US" sz="4000" dirty="0"/>
              <a:t>Internal energy</a:t>
            </a:r>
          </a:p>
        </p:txBody>
      </p:sp>
      <p:sp>
        <p:nvSpPr>
          <p:cNvPr id="717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65163" y="1274763"/>
            <a:ext cx="7704189" cy="811212"/>
          </a:xfrm>
        </p:spPr>
        <p:txBody>
          <a:bodyPr/>
          <a:lstStyle/>
          <a:p>
            <a:pPr marL="0" indent="0" eaLnBrk="1" hangingPunct="1">
              <a:buFontTx/>
              <a:buNone/>
            </a:pPr>
            <a:r>
              <a:rPr lang="en-US" sz="2400" dirty="0"/>
              <a:t>For a </a:t>
            </a:r>
            <a:r>
              <a:rPr lang="en-US" sz="2400" i="1" dirty="0"/>
              <a:t>continuous</a:t>
            </a:r>
            <a:r>
              <a:rPr lang="en-US" sz="2400" dirty="0"/>
              <a:t> curve, a common internal energy term is the “bending energy”.  </a:t>
            </a:r>
          </a:p>
          <a:p>
            <a:pPr marL="0" indent="0" eaLnBrk="1" hangingPunct="1">
              <a:buFontTx/>
              <a:buNone/>
            </a:pPr>
            <a:endParaRPr lang="en-US" sz="1200" dirty="0"/>
          </a:p>
          <a:p>
            <a:pPr marL="0" indent="0" eaLnBrk="1" hangingPunct="1">
              <a:buFontTx/>
              <a:buNone/>
            </a:pPr>
            <a:r>
              <a:rPr lang="en-US" sz="2400" dirty="0"/>
              <a:t>At some point </a:t>
            </a:r>
            <a:r>
              <a:rPr lang="en-US" sz="2400" i="1" dirty="0"/>
              <a:t>v(s) </a:t>
            </a:r>
            <a:r>
              <a:rPr lang="en-US" sz="2400" dirty="0"/>
              <a:t>on the curve, this is:</a:t>
            </a:r>
          </a:p>
        </p:txBody>
      </p:sp>
      <p:sp>
        <p:nvSpPr>
          <p:cNvPr id="7175" name="Text Box 5"/>
          <p:cNvSpPr txBox="1">
            <a:spLocks noChangeArrowheads="1"/>
          </p:cNvSpPr>
          <p:nvPr/>
        </p:nvSpPr>
        <p:spPr bwMode="auto">
          <a:xfrm>
            <a:off x="3935376" y="4762526"/>
            <a:ext cx="963725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CC6600"/>
                </a:solidFill>
                <a:latin typeface="Tahoma" pitchFamily="34" charset="0"/>
              </a:rPr>
              <a:t>Tension,</a:t>
            </a:r>
          </a:p>
          <a:p>
            <a:r>
              <a:rPr lang="en-US" sz="1600" dirty="0">
                <a:solidFill>
                  <a:srgbClr val="CC6600"/>
                </a:solidFill>
                <a:latin typeface="Tahoma" pitchFamily="34" charset="0"/>
              </a:rPr>
              <a:t>Elasticity</a:t>
            </a:r>
          </a:p>
          <a:p>
            <a:endParaRPr lang="en-US" sz="1600" dirty="0">
              <a:solidFill>
                <a:srgbClr val="CC6600"/>
              </a:solidFill>
              <a:latin typeface="Tahoma" pitchFamily="34" charset="0"/>
            </a:endParaRPr>
          </a:p>
        </p:txBody>
      </p:sp>
      <p:sp>
        <p:nvSpPr>
          <p:cNvPr id="7176" name="Text Box 6"/>
          <p:cNvSpPr txBox="1">
            <a:spLocks noChangeArrowheads="1"/>
          </p:cNvSpPr>
          <p:nvPr/>
        </p:nvSpPr>
        <p:spPr bwMode="auto">
          <a:xfrm>
            <a:off x="5722901" y="4783164"/>
            <a:ext cx="1064587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339933"/>
                </a:solidFill>
                <a:latin typeface="Tahoma" pitchFamily="34" charset="0"/>
              </a:rPr>
              <a:t>Stiffness,</a:t>
            </a:r>
          </a:p>
          <a:p>
            <a:r>
              <a:rPr lang="en-US" sz="1600" dirty="0">
                <a:solidFill>
                  <a:srgbClr val="339933"/>
                </a:solidFill>
                <a:latin typeface="Tahoma" pitchFamily="34" charset="0"/>
              </a:rPr>
              <a:t>Curvature</a:t>
            </a:r>
          </a:p>
        </p:txBody>
      </p:sp>
      <p:graphicFrame>
        <p:nvGraphicFramePr>
          <p:cNvPr id="7170" name="Object 2"/>
          <p:cNvGraphicFramePr>
            <a:graphicFrameLocks noChangeAspect="1"/>
          </p:cNvGraphicFramePr>
          <p:nvPr/>
        </p:nvGraphicFramePr>
        <p:xfrm>
          <a:off x="1906551" y="2973414"/>
          <a:ext cx="4940300" cy="163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75" name="Equation" r:id="rId4" imgW="2222280" imgH="736560" progId="Equation.3">
                  <p:embed/>
                </p:oleObj>
              </mc:Choice>
              <mc:Fallback>
                <p:oleObj name="Equation" r:id="rId4" imgW="2222280" imgH="736560" progId="Equation.3">
                  <p:embed/>
                  <p:pic>
                    <p:nvPicPr>
                      <p:cNvPr id="0" name="Picture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6551" y="2973414"/>
                        <a:ext cx="4940300" cy="1638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77" name="Rectangle 8"/>
          <p:cNvSpPr>
            <a:spLocks noChangeArrowheads="1"/>
          </p:cNvSpPr>
          <p:nvPr/>
        </p:nvSpPr>
        <p:spPr bwMode="auto">
          <a:xfrm>
            <a:off x="3935376" y="2992464"/>
            <a:ext cx="1241425" cy="1697037"/>
          </a:xfrm>
          <a:prstGeom prst="rect">
            <a:avLst/>
          </a:prstGeom>
          <a:noFill/>
          <a:ln w="9525">
            <a:solidFill>
              <a:srgbClr val="CC66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>
              <a:solidFill>
                <a:srgbClr val="000000"/>
              </a:solidFill>
            </a:endParaRPr>
          </a:p>
        </p:txBody>
      </p:sp>
      <p:sp>
        <p:nvSpPr>
          <p:cNvPr id="7178" name="Rectangle 9"/>
          <p:cNvSpPr>
            <a:spLocks noChangeArrowheads="1"/>
          </p:cNvSpPr>
          <p:nvPr/>
        </p:nvSpPr>
        <p:spPr bwMode="auto">
          <a:xfrm>
            <a:off x="5395876" y="2992464"/>
            <a:ext cx="1533525" cy="1697037"/>
          </a:xfrm>
          <a:prstGeom prst="rect">
            <a:avLst/>
          </a:prstGeom>
          <a:noFill/>
          <a:ln w="9525">
            <a:solidFill>
              <a:srgbClr val="339933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>
              <a:solidFill>
                <a:srgbClr val="000000"/>
              </a:solidFill>
            </a:endParaRPr>
          </a:p>
        </p:txBody>
      </p:sp>
      <p:pic>
        <p:nvPicPr>
          <p:cNvPr id="17" name="Picture 4" descr="http://www.clarewilks.co.uk/images/hands.jp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484825" y="5546754"/>
            <a:ext cx="1570059" cy="1056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Picture 2" descr="http://www.healthline.com/blogs/exercise_fitness/uploaded_images/HandBand2-795868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878253" y="5546754"/>
            <a:ext cx="1416088" cy="10620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Box 10"/>
          <p:cNvSpPr txBox="1"/>
          <p:nvPr/>
        </p:nvSpPr>
        <p:spPr>
          <a:xfrm>
            <a:off x="7596336" y="6613611"/>
            <a:ext cx="28443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Kristen </a:t>
            </a:r>
            <a:r>
              <a:rPr lang="en-US" sz="1400" dirty="0" err="1"/>
              <a:t>Grauman</a:t>
            </a:r>
            <a:endParaRPr lang="en-US" sz="1400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FDB6392-078D-4450-A240-BFDE83E99939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5" grpId="0"/>
      <p:bldP spid="7176" grpId="0"/>
      <p:bldP spid="7177" grpId="0" animBg="1"/>
      <p:bldP spid="7178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24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333375" y="1412875"/>
            <a:ext cx="8810625" cy="971550"/>
          </a:xfrm>
        </p:spPr>
        <p:txBody>
          <a:bodyPr/>
          <a:lstStyle/>
          <a:p>
            <a:pPr eaLnBrk="1" hangingPunct="1"/>
            <a:r>
              <a:rPr lang="en-US" sz="2400" dirty="0"/>
              <a:t>For our discrete representation, </a:t>
            </a:r>
          </a:p>
          <a:p>
            <a:pPr eaLnBrk="1" hangingPunct="1"/>
            <a:endParaRPr lang="en-US" sz="2400" dirty="0"/>
          </a:p>
          <a:p>
            <a:pPr eaLnBrk="1" hangingPunct="1"/>
            <a:endParaRPr lang="en-US" sz="2400" dirty="0"/>
          </a:p>
          <a:p>
            <a:pPr eaLnBrk="1" hangingPunct="1"/>
            <a:endParaRPr lang="en-US" sz="2400" dirty="0"/>
          </a:p>
          <a:p>
            <a:pPr eaLnBrk="1" hangingPunct="1"/>
            <a:endParaRPr lang="en-US" sz="2400" dirty="0"/>
          </a:p>
          <a:p>
            <a:pPr eaLnBrk="1" hangingPunct="1"/>
            <a:endParaRPr lang="en-US" sz="2400" dirty="0"/>
          </a:p>
          <a:p>
            <a:pPr eaLnBrk="1" hangingPunct="1"/>
            <a:r>
              <a:rPr lang="en-US" sz="2400" dirty="0"/>
              <a:t>Internal energy for the whole curve:</a:t>
            </a:r>
          </a:p>
          <a:p>
            <a:pPr eaLnBrk="1" hangingPunct="1"/>
            <a:endParaRPr lang="en-US" sz="2400" dirty="0"/>
          </a:p>
        </p:txBody>
      </p:sp>
      <p:graphicFrame>
        <p:nvGraphicFramePr>
          <p:cNvPr id="34818" name="Object 2"/>
          <p:cNvGraphicFramePr>
            <a:graphicFrameLocks noChangeAspect="1"/>
          </p:cNvGraphicFramePr>
          <p:nvPr/>
        </p:nvGraphicFramePr>
        <p:xfrm>
          <a:off x="1833563" y="2106613"/>
          <a:ext cx="4605337" cy="596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022" name="Equation" r:id="rId4" imgW="1765080" imgH="228600" progId="Equation.3">
                  <p:embed/>
                </p:oleObj>
              </mc:Choice>
              <mc:Fallback>
                <p:oleObj name="Equation" r:id="rId4" imgW="1765080" imgH="228600" progId="Equation.3">
                  <p:embed/>
                  <p:pic>
                    <p:nvPicPr>
                      <p:cNvPr id="0" name="Picture 7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3563" y="2106613"/>
                        <a:ext cx="4605337" cy="596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267" name="Object 3"/>
          <p:cNvGraphicFramePr>
            <a:graphicFrameLocks noChangeAspect="1"/>
          </p:cNvGraphicFramePr>
          <p:nvPr/>
        </p:nvGraphicFramePr>
        <p:xfrm>
          <a:off x="774700" y="2982913"/>
          <a:ext cx="1965325" cy="849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023" name="Equation" r:id="rId6" imgW="850680" imgH="393480" progId="Equation.3">
                  <p:embed/>
                </p:oleObj>
              </mc:Choice>
              <mc:Fallback>
                <p:oleObj name="Equation" r:id="rId6" imgW="850680" imgH="393480" progId="Equation.3">
                  <p:embed/>
                  <p:pic>
                    <p:nvPicPr>
                      <p:cNvPr id="0" name="Picture 7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4700" y="2982913"/>
                        <a:ext cx="1965325" cy="8493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268" name="Object 4"/>
          <p:cNvGraphicFramePr>
            <a:graphicFrameLocks noChangeAspect="1"/>
          </p:cNvGraphicFramePr>
          <p:nvPr/>
        </p:nvGraphicFramePr>
        <p:xfrm>
          <a:off x="3257550" y="2909888"/>
          <a:ext cx="5507038" cy="901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024" name="Equation" r:id="rId8" imgW="2717640" imgH="419040" progId="Equation.3">
                  <p:embed/>
                </p:oleObj>
              </mc:Choice>
              <mc:Fallback>
                <p:oleObj name="Equation" r:id="rId8" imgW="2717640" imgH="419040" progId="Equation.3">
                  <p:embed/>
                  <p:pic>
                    <p:nvPicPr>
                      <p:cNvPr id="0" name="Picture 7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57550" y="2909888"/>
                        <a:ext cx="5507038" cy="901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269" name="Object 5"/>
          <p:cNvGraphicFramePr>
            <a:graphicFrameLocks noChangeAspect="1"/>
          </p:cNvGraphicFramePr>
          <p:nvPr/>
        </p:nvGraphicFramePr>
        <p:xfrm>
          <a:off x="1066752" y="4633929"/>
          <a:ext cx="7193061" cy="11497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025" name="Equation" r:id="rId10" imgW="3085920" imgH="431640" progId="Equation.3">
                  <p:embed/>
                </p:oleObj>
              </mc:Choice>
              <mc:Fallback>
                <p:oleObj name="Equation" r:id="rId10" imgW="3085920" imgH="431640" progId="Equation.3">
                  <p:embed/>
                  <p:pic>
                    <p:nvPicPr>
                      <p:cNvPr id="0" name="Picture 7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752" y="4633929"/>
                        <a:ext cx="7193061" cy="114979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829" name="Text Box 15"/>
          <p:cNvSpPr txBox="1">
            <a:spLocks noChangeArrowheads="1"/>
          </p:cNvSpPr>
          <p:nvPr/>
        </p:nvSpPr>
        <p:spPr bwMode="auto">
          <a:xfrm>
            <a:off x="5156200" y="2179638"/>
            <a:ext cx="381000" cy="40005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000" b="1">
                <a:solidFill>
                  <a:srgbClr val="000000"/>
                </a:solidFill>
              </a:rPr>
              <a:t>…</a:t>
            </a:r>
          </a:p>
        </p:txBody>
      </p:sp>
      <p:pic>
        <p:nvPicPr>
          <p:cNvPr id="34834" name="Picture 7"/>
          <p:cNvPicPr>
            <a:picLocks noChangeAspect="1" noChangeArrowheads="1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>
            <a:off x="6178550" y="836613"/>
            <a:ext cx="2516188" cy="1196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409575" y="6985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Internal energy</a:t>
            </a:r>
            <a:endParaRPr kumimoji="0" lang="en-US" sz="4000" b="0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01622" y="4013208"/>
            <a:ext cx="81867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/>
              <a:t>Note these are derivatives relative to </a:t>
            </a:r>
            <a:r>
              <a:rPr lang="en-US" sz="2400" b="1" i="1" dirty="0"/>
              <a:t>position-</a:t>
            </a:r>
            <a:r>
              <a:rPr lang="en-US" sz="2400" i="1" dirty="0"/>
              <a:t>--not spatial image gradients.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01622" y="6021423"/>
            <a:ext cx="80328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/>
              <a:t>Why do these reflect </a:t>
            </a:r>
            <a:r>
              <a:rPr lang="en-US" sz="2400" b="1" i="1" dirty="0"/>
              <a:t>tension</a:t>
            </a:r>
            <a:r>
              <a:rPr lang="en-US" sz="2400" i="1" dirty="0"/>
              <a:t> and </a:t>
            </a:r>
            <a:r>
              <a:rPr lang="en-US" sz="2400" b="1" i="1" dirty="0"/>
              <a:t>curvature</a:t>
            </a:r>
            <a:r>
              <a:rPr lang="en-US" sz="2400" i="1" dirty="0"/>
              <a:t>?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596336" y="6613611"/>
            <a:ext cx="28443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Kristen </a:t>
            </a:r>
            <a:r>
              <a:rPr lang="en-US" sz="1400" dirty="0" err="1"/>
              <a:t>Grauman</a:t>
            </a:r>
            <a:endParaRPr lang="en-US" sz="1400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FDB6392-078D-4450-A240-BFDE83E99939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6" grpId="1"/>
      <p:bldP spid="1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1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sz="3800" dirty="0"/>
              <a:t>Grouping: Pixels vs. regions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304800" y="1219200"/>
            <a:ext cx="2743200" cy="2198688"/>
            <a:chOff x="304800" y="1219200"/>
            <a:chExt cx="2743200" cy="2198688"/>
          </a:xfrm>
        </p:grpSpPr>
        <p:pic>
          <p:nvPicPr>
            <p:cNvPr id="174082" name="Picture 6" descr="C:\Documents and Settings\grauman\Desktop\segmentation\pandabw.jpg"/>
            <p:cNvPicPr>
              <a:picLocks noChangeAspect="1" noChangeArrowheads="1"/>
            </p:cNvPicPr>
            <p:nvPr/>
          </p:nvPicPr>
          <p:blipFill>
            <a:blip r:embed="rId3"/>
            <a:srcRect l="11562" t="6261" r="11703" b="12347"/>
            <a:stretch>
              <a:fillRect/>
            </a:stretch>
          </p:blipFill>
          <p:spPr bwMode="auto">
            <a:xfrm>
              <a:off x="304800" y="1219200"/>
              <a:ext cx="2743200" cy="19097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74090" name="TextBox 15"/>
            <p:cNvSpPr txBox="1">
              <a:spLocks noChangeArrowheads="1"/>
            </p:cNvSpPr>
            <p:nvPr/>
          </p:nvSpPr>
          <p:spPr bwMode="auto">
            <a:xfrm>
              <a:off x="1143000" y="3048000"/>
              <a:ext cx="1524000" cy="369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/>
                <a:t>image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3352800" y="1219200"/>
            <a:ext cx="3581400" cy="2198688"/>
            <a:chOff x="3352800" y="1219200"/>
            <a:chExt cx="3581400" cy="2198688"/>
          </a:xfrm>
        </p:grpSpPr>
        <p:pic>
          <p:nvPicPr>
            <p:cNvPr id="174083" name="Picture 4" descr="labelim_k3.jpg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3352800" y="1219200"/>
              <a:ext cx="2668588" cy="19097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74091" name="TextBox 16"/>
            <p:cNvSpPr txBox="1">
              <a:spLocks noChangeArrowheads="1"/>
            </p:cNvSpPr>
            <p:nvPr/>
          </p:nvSpPr>
          <p:spPr bwMode="auto">
            <a:xfrm>
              <a:off x="3657600" y="3048000"/>
              <a:ext cx="3276600" cy="369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/>
                <a:t>clusters on intensity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3657600" y="3733800"/>
            <a:ext cx="3505200" cy="2895600"/>
            <a:chOff x="3657600" y="3733800"/>
            <a:chExt cx="3505200" cy="2895600"/>
          </a:xfrm>
        </p:grpSpPr>
        <p:pic>
          <p:nvPicPr>
            <p:cNvPr id="174088" name="Picture 2"/>
            <p:cNvPicPr>
              <a:picLocks noChangeAspect="1" noChangeArrowheads="1"/>
            </p:cNvPicPr>
            <p:nvPr/>
          </p:nvPicPr>
          <p:blipFill>
            <a:blip r:embed="rId5"/>
            <a:srcRect l="68842" t="32550" r="3462" b="36346"/>
            <a:stretch>
              <a:fillRect/>
            </a:stretch>
          </p:blipFill>
          <p:spPr bwMode="auto">
            <a:xfrm>
              <a:off x="3657600" y="3733800"/>
              <a:ext cx="2133600" cy="26209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74092" name="TextBox 17"/>
            <p:cNvSpPr txBox="1">
              <a:spLocks noChangeArrowheads="1"/>
            </p:cNvSpPr>
            <p:nvPr/>
          </p:nvSpPr>
          <p:spPr bwMode="auto">
            <a:xfrm>
              <a:off x="3886200" y="6259513"/>
              <a:ext cx="3276600" cy="369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/>
                <a:t>clusters on color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533400" y="3657600"/>
            <a:ext cx="4038600" cy="2960688"/>
            <a:chOff x="533400" y="3657600"/>
            <a:chExt cx="4038600" cy="2960688"/>
          </a:xfrm>
        </p:grpSpPr>
        <p:pic>
          <p:nvPicPr>
            <p:cNvPr id="174089" name="Picture 2"/>
            <p:cNvPicPr>
              <a:picLocks noChangeAspect="1" noChangeArrowheads="1"/>
            </p:cNvPicPr>
            <p:nvPr/>
          </p:nvPicPr>
          <p:blipFill>
            <a:blip r:embed="rId5"/>
            <a:srcRect l="6329" t="32550" r="65974" b="36346"/>
            <a:stretch>
              <a:fillRect/>
            </a:stretch>
          </p:blipFill>
          <p:spPr bwMode="auto">
            <a:xfrm>
              <a:off x="533400" y="3657600"/>
              <a:ext cx="2209800" cy="27146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74093" name="TextBox 18"/>
            <p:cNvSpPr txBox="1">
              <a:spLocks noChangeArrowheads="1"/>
            </p:cNvSpPr>
            <p:nvPr/>
          </p:nvSpPr>
          <p:spPr bwMode="auto">
            <a:xfrm>
              <a:off x="1295400" y="6248400"/>
              <a:ext cx="3276600" cy="369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/>
                <a:t>image</a:t>
              </a:r>
            </a:p>
          </p:txBody>
        </p:sp>
      </p:grpSp>
      <p:sp>
        <p:nvSpPr>
          <p:cNvPr id="174094" name="TextBox 19"/>
          <p:cNvSpPr txBox="1">
            <a:spLocks noChangeArrowheads="1"/>
          </p:cNvSpPr>
          <p:nvPr/>
        </p:nvSpPr>
        <p:spPr bwMode="auto">
          <a:xfrm>
            <a:off x="6172200" y="1246188"/>
            <a:ext cx="2819400" cy="5078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400" dirty="0">
                <a:cs typeface="Arial" charset="0"/>
              </a:rPr>
              <a:t>By grouping pixels based on Gestalt-inspired attributes, we can map the pixels into a set of regions. </a:t>
            </a:r>
          </a:p>
          <a:p>
            <a:endParaRPr lang="en-US" sz="1200" dirty="0">
              <a:cs typeface="Arial" charset="0"/>
            </a:endParaRPr>
          </a:p>
          <a:p>
            <a:r>
              <a:rPr lang="en-US" sz="2400" dirty="0">
                <a:cs typeface="Arial" charset="0"/>
              </a:rPr>
              <a:t>Each region is consistent according to the features and similarity metric we used to do the </a:t>
            </a:r>
            <a:r>
              <a:rPr lang="en-US" sz="2400" b="1" dirty="0">
                <a:cs typeface="Arial" charset="0"/>
              </a:rPr>
              <a:t>clustering</a:t>
            </a:r>
            <a:r>
              <a:rPr lang="en-US" sz="2400" dirty="0">
                <a:cs typeface="Arial" charset="0"/>
              </a:rPr>
              <a:t>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596336" y="6613611"/>
            <a:ext cx="28443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Kristen </a:t>
            </a:r>
            <a:r>
              <a:rPr lang="en-US" sz="1400" dirty="0" err="1"/>
              <a:t>Grauman</a:t>
            </a:r>
            <a:endParaRPr lang="en-US" sz="1400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FDB6392-078D-4450-A240-BFDE83E99939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0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0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094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0628"/>
            <a:ext cx="8229600" cy="1143000"/>
          </a:xfrm>
        </p:spPr>
        <p:txBody>
          <a:bodyPr/>
          <a:lstStyle/>
          <a:p>
            <a:r>
              <a:rPr lang="en-US" dirty="0"/>
              <a:t>Example: compare curvature</a:t>
            </a:r>
          </a:p>
        </p:txBody>
      </p:sp>
      <p:sp>
        <p:nvSpPr>
          <p:cNvPr id="4" name="Oval 3"/>
          <p:cNvSpPr/>
          <p:nvPr/>
        </p:nvSpPr>
        <p:spPr bwMode="auto">
          <a:xfrm>
            <a:off x="1115616" y="4450281"/>
            <a:ext cx="288032" cy="288032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" name="Oval 4"/>
          <p:cNvSpPr/>
          <p:nvPr/>
        </p:nvSpPr>
        <p:spPr bwMode="auto">
          <a:xfrm>
            <a:off x="1979712" y="3046125"/>
            <a:ext cx="288032" cy="288032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Arial" charset="0"/>
            </a:endParaRPr>
          </a:p>
        </p:txBody>
      </p:sp>
      <p:sp>
        <p:nvSpPr>
          <p:cNvPr id="6" name="Oval 5"/>
          <p:cNvSpPr/>
          <p:nvPr/>
        </p:nvSpPr>
        <p:spPr bwMode="auto">
          <a:xfrm>
            <a:off x="2915816" y="4486285"/>
            <a:ext cx="288032" cy="288032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Oval 6"/>
          <p:cNvSpPr/>
          <p:nvPr/>
        </p:nvSpPr>
        <p:spPr bwMode="auto">
          <a:xfrm>
            <a:off x="5724128" y="4602681"/>
            <a:ext cx="288032" cy="288032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Oval 7"/>
          <p:cNvSpPr/>
          <p:nvPr/>
        </p:nvSpPr>
        <p:spPr bwMode="auto">
          <a:xfrm>
            <a:off x="6588224" y="4270261"/>
            <a:ext cx="288032" cy="288032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7524328" y="4638685"/>
            <a:ext cx="288032" cy="288032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15516" y="4702309"/>
            <a:ext cx="10801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(1,1)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932040" y="4738313"/>
            <a:ext cx="10801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(1,1)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372200" y="3622189"/>
            <a:ext cx="10801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(2,2)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920372" y="4539129"/>
            <a:ext cx="10801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(3,1)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951820" y="4717353"/>
            <a:ext cx="10801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(3,1)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375756" y="2810937"/>
            <a:ext cx="10801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(2,5)</a:t>
            </a:r>
          </a:p>
        </p:txBody>
      </p:sp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62853406"/>
              </p:ext>
            </p:extLst>
          </p:nvPr>
        </p:nvGraphicFramePr>
        <p:xfrm>
          <a:off x="1554438" y="1340768"/>
          <a:ext cx="4492625" cy="70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9496" name="Equation" r:id="rId4" imgW="1879560" imgH="279360" progId="Equation.3">
                  <p:embed/>
                </p:oleObj>
              </mc:Choice>
              <mc:Fallback>
                <p:oleObj name="Equation" r:id="rId4" imgW="1879560" imgH="279360" progId="Equation.3">
                  <p:embed/>
                  <p:pic>
                    <p:nvPicPr>
                      <p:cNvPr id="0" name="Picture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54438" y="1340768"/>
                        <a:ext cx="4492625" cy="7080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-508" y="5638413"/>
                <a:ext cx="4248472" cy="3629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</a:rPr>
                            <m:t>3−2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2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/>
                            </a:rPr>
                            <m:t>+1</m:t>
                          </m:r>
                        </m:e>
                      </m:d>
                      <m:r>
                        <a:rPr lang="en-US" b="0" i="1" baseline="30000" smtClean="0">
                          <a:latin typeface="Cambria Math"/>
                        </a:rPr>
                        <m:t>2</m:t>
                      </m:r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</a:rPr>
                            <m:t>1−2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5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/>
                            </a:rPr>
                            <m:t>+1</m:t>
                          </m:r>
                        </m:e>
                      </m:d>
                      <m:r>
                        <a:rPr lang="en-US" b="0" i="1" baseline="30000" smtClean="0">
                          <a:latin typeface="Cambria Math"/>
                        </a:rPr>
                        <m:t>2</m:t>
                      </m:r>
                    </m:oMath>
                  </m:oMathPara>
                </a14:m>
                <a:endParaRPr lang="en-US" baseline="30000" dirty="0"/>
              </a:p>
            </p:txBody>
          </p:sp>
        </mc:Choice>
        <mc:Fallback xmlns:mv="urn:schemas-microsoft-com:mac:vml"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08" y="5638413"/>
                <a:ext cx="4248472" cy="362984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5153768" y="5638413"/>
                <a:ext cx="4248472" cy="3629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</a:rPr>
                            <m:t>3−2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2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/>
                            </a:rPr>
                            <m:t>+1</m:t>
                          </m:r>
                        </m:e>
                      </m:d>
                      <m:r>
                        <a:rPr lang="en-US" b="0" i="1" baseline="30000" smtClean="0">
                          <a:latin typeface="Cambria Math"/>
                        </a:rPr>
                        <m:t>2</m:t>
                      </m:r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</a:rPr>
                            <m:t>1−2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2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/>
                            </a:rPr>
                            <m:t>+1</m:t>
                          </m:r>
                        </m:e>
                      </m:d>
                      <m:r>
                        <a:rPr lang="en-US" b="0" i="1" baseline="30000" smtClean="0">
                          <a:latin typeface="Cambria Math"/>
                        </a:rPr>
                        <m:t>2</m:t>
                      </m:r>
                    </m:oMath>
                  </m:oMathPara>
                </a14:m>
                <a:endParaRPr lang="en-US" baseline="30000" dirty="0"/>
              </a:p>
            </p:txBody>
          </p:sp>
        </mc:Choice>
        <mc:Fallback xmlns:mv="urn:schemas-microsoft-com:mac:vml"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3768" y="5638413"/>
                <a:ext cx="4248472" cy="362984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1147176" y="6048000"/>
                <a:ext cx="166507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</a:rPr>
                            <m:t>−8</m:t>
                          </m:r>
                        </m:e>
                      </m:d>
                      <m:r>
                        <a:rPr lang="en-US" b="0" i="1" baseline="30000" smtClean="0">
                          <a:latin typeface="Cambria Math"/>
                        </a:rPr>
                        <m:t>2</m:t>
                      </m:r>
                      <m:r>
                        <a:rPr lang="en-US" b="0" i="1" smtClean="0">
                          <a:latin typeface="Cambria Math"/>
                        </a:rPr>
                        <m:t>=64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:mv="urn:schemas-microsoft-com:mac:vml"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7176" y="6048000"/>
                <a:ext cx="1665071" cy="369332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6531229" y="6001397"/>
                <a:ext cx="14935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</a:rPr>
                            <m:t>−2</m:t>
                          </m:r>
                        </m:e>
                      </m:d>
                      <m:r>
                        <a:rPr lang="en-US" b="0" i="1" baseline="30000" smtClean="0">
                          <a:latin typeface="Cambria Math"/>
                        </a:rPr>
                        <m:t>2</m:t>
                      </m:r>
                      <m:r>
                        <a:rPr lang="en-US" b="0" i="1" smtClean="0">
                          <a:latin typeface="Cambria Math"/>
                        </a:rPr>
                        <m:t>=4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:mv="urn:schemas-microsoft-com:mac:vml"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1229" y="6001397"/>
                <a:ext cx="1493550" cy="369332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3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73127847"/>
              </p:ext>
            </p:extLst>
          </p:nvPr>
        </p:nvGraphicFramePr>
        <p:xfrm>
          <a:off x="3270133" y="2031266"/>
          <a:ext cx="5767388" cy="1158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9497" name="Equation" r:id="rId10" imgW="2412720" imgH="457200" progId="Equation.3">
                  <p:embed/>
                </p:oleObj>
              </mc:Choice>
              <mc:Fallback>
                <p:oleObj name="Equation" r:id="rId10" imgW="2412720" imgH="457200" progId="Equation.3">
                  <p:embed/>
                  <p:pic>
                    <p:nvPicPr>
                      <p:cNvPr id="0" name="Picture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70133" y="2031266"/>
                        <a:ext cx="5767388" cy="11588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TextBox 23"/>
          <p:cNvSpPr txBox="1"/>
          <p:nvPr/>
        </p:nvSpPr>
        <p:spPr>
          <a:xfrm>
            <a:off x="7596336" y="6613611"/>
            <a:ext cx="28443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Kristen </a:t>
            </a:r>
            <a:r>
              <a:rPr lang="en-US" sz="1400" dirty="0" err="1"/>
              <a:t>Grauman</a:t>
            </a:r>
            <a:endParaRPr lang="en-US" sz="1400" dirty="0"/>
          </a:p>
        </p:txBody>
      </p:sp>
      <p:sp>
        <p:nvSpPr>
          <p:cNvPr id="25" name="Slide Number Placeholder 2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FDB6392-078D-4450-A240-BFDE83E99939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150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/>
      <p:bldP spid="11" grpId="0"/>
      <p:bldP spid="12" grpId="0"/>
      <p:bldP spid="13" grpId="0"/>
      <p:bldP spid="14" grpId="0"/>
      <p:bldP spid="15" grpId="0"/>
      <p:bldP spid="18" grpId="0" animBg="1"/>
      <p:bldP spid="19" grpId="0" animBg="1"/>
      <p:bldP spid="21" grpId="0" animBg="1"/>
      <p:bldP spid="22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06363"/>
            <a:ext cx="8229600" cy="1143000"/>
          </a:xfrm>
        </p:spPr>
        <p:txBody>
          <a:bodyPr/>
          <a:lstStyle/>
          <a:p>
            <a:pPr eaLnBrk="1" hangingPunct="1"/>
            <a:r>
              <a:rPr lang="en-US" sz="4000" dirty="0"/>
              <a:t>Penalizing elasticity</a:t>
            </a:r>
          </a:p>
        </p:txBody>
      </p:sp>
      <p:sp>
        <p:nvSpPr>
          <p:cNvPr id="3584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347759"/>
            <a:ext cx="8229600" cy="4525963"/>
          </a:xfrm>
        </p:spPr>
        <p:txBody>
          <a:bodyPr/>
          <a:lstStyle/>
          <a:p>
            <a:pPr eaLnBrk="1" hangingPunct="1"/>
            <a:r>
              <a:rPr lang="en-US" sz="2400" dirty="0"/>
              <a:t>Current elastic energy definition uses a discrete estimate of the derivative:</a:t>
            </a:r>
          </a:p>
        </p:txBody>
      </p: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4498974" y="4642731"/>
            <a:ext cx="4125912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400" i="1" dirty="0"/>
              <a:t>What is the possible problem with this definition?</a:t>
            </a:r>
          </a:p>
        </p:txBody>
      </p:sp>
      <p:pic>
        <p:nvPicPr>
          <p:cNvPr id="35848" name="Picture 7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92138" y="4086225"/>
            <a:ext cx="3354387" cy="1595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3" name="Straight Arrow Connector 12"/>
          <p:cNvCxnSpPr>
            <a:cxnSpLocks noChangeShapeType="1"/>
          </p:cNvCxnSpPr>
          <p:nvPr/>
        </p:nvCxnSpPr>
        <p:spPr bwMode="auto">
          <a:xfrm flipV="1">
            <a:off x="1541463" y="4816475"/>
            <a:ext cx="328612" cy="109538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14" name="Straight Arrow Connector 13"/>
          <p:cNvCxnSpPr>
            <a:cxnSpLocks noChangeShapeType="1"/>
          </p:cNvCxnSpPr>
          <p:nvPr/>
        </p:nvCxnSpPr>
        <p:spPr bwMode="auto">
          <a:xfrm rot="5400000" flipH="1" flipV="1">
            <a:off x="1797050" y="5108575"/>
            <a:ext cx="365125" cy="219075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18" name="Straight Arrow Connector 17"/>
          <p:cNvCxnSpPr>
            <a:cxnSpLocks noChangeShapeType="1"/>
          </p:cNvCxnSpPr>
          <p:nvPr/>
        </p:nvCxnSpPr>
        <p:spPr bwMode="auto">
          <a:xfrm rot="5400000">
            <a:off x="1905794" y="4452144"/>
            <a:ext cx="438150" cy="1588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20" name="Straight Arrow Connector 19"/>
          <p:cNvCxnSpPr>
            <a:cxnSpLocks noChangeShapeType="1"/>
          </p:cNvCxnSpPr>
          <p:nvPr/>
        </p:nvCxnSpPr>
        <p:spPr bwMode="auto">
          <a:xfrm rot="5400000">
            <a:off x="2308225" y="4341813"/>
            <a:ext cx="365125" cy="14605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23" name="Straight Arrow Connector 22"/>
          <p:cNvCxnSpPr>
            <a:cxnSpLocks noChangeShapeType="1"/>
          </p:cNvCxnSpPr>
          <p:nvPr/>
        </p:nvCxnSpPr>
        <p:spPr bwMode="auto">
          <a:xfrm rot="10800000" flipV="1">
            <a:off x="2782888" y="4633913"/>
            <a:ext cx="693737" cy="36512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graphicFrame>
        <p:nvGraphicFramePr>
          <p:cNvPr id="3" name="Object 3"/>
          <p:cNvGraphicFramePr>
            <a:graphicFrameLocks noChangeAspect="1"/>
          </p:cNvGraphicFramePr>
          <p:nvPr/>
        </p:nvGraphicFramePr>
        <p:xfrm>
          <a:off x="3627487" y="3063870"/>
          <a:ext cx="4595813" cy="969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948" name="Equation" r:id="rId5" imgW="2044440" imgH="431640" progId="Equation.3">
                  <p:embed/>
                </p:oleObj>
              </mc:Choice>
              <mc:Fallback>
                <p:oleObj name="Equation" r:id="rId5" imgW="2044440" imgH="431640" progId="Equation.3">
                  <p:embed/>
                  <p:pic>
                    <p:nvPicPr>
                      <p:cNvPr id="0" name="Picture 3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27487" y="3063870"/>
                        <a:ext cx="4595813" cy="969962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269" name="Object 5"/>
          <p:cNvGraphicFramePr>
            <a:graphicFrameLocks noChangeAspect="1"/>
          </p:cNvGraphicFramePr>
          <p:nvPr/>
        </p:nvGraphicFramePr>
        <p:xfrm>
          <a:off x="2636811" y="2004993"/>
          <a:ext cx="3819525" cy="1149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949" name="Equation" r:id="rId7" imgW="1638000" imgH="431640" progId="Equation.3">
                  <p:embed/>
                </p:oleObj>
              </mc:Choice>
              <mc:Fallback>
                <p:oleObj name="Equation" r:id="rId7" imgW="1638000" imgH="431640" progId="Equation.3">
                  <p:embed/>
                  <p:pic>
                    <p:nvPicPr>
                      <p:cNvPr id="0" name="Picture 4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36811" y="2004993"/>
                        <a:ext cx="3819525" cy="11493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7596336" y="6613611"/>
            <a:ext cx="28443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Kristen </a:t>
            </a:r>
            <a:r>
              <a:rPr lang="en-US" sz="1400" dirty="0" err="1"/>
              <a:t>Grauman</a:t>
            </a:r>
            <a:endParaRPr lang="en-US" sz="1400" dirty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FDB6392-078D-4450-A240-BFDE83E99939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06363"/>
            <a:ext cx="8229600" cy="1143000"/>
          </a:xfrm>
        </p:spPr>
        <p:txBody>
          <a:bodyPr/>
          <a:lstStyle/>
          <a:p>
            <a:pPr eaLnBrk="1" hangingPunct="1"/>
            <a:r>
              <a:rPr lang="en-US" sz="4000" dirty="0"/>
              <a:t>Penalizing elasticity</a:t>
            </a:r>
          </a:p>
        </p:txBody>
      </p:sp>
      <p:sp>
        <p:nvSpPr>
          <p:cNvPr id="3584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347759"/>
            <a:ext cx="8229600" cy="4525963"/>
          </a:xfrm>
        </p:spPr>
        <p:txBody>
          <a:bodyPr/>
          <a:lstStyle/>
          <a:p>
            <a:pPr eaLnBrk="1" hangingPunct="1"/>
            <a:r>
              <a:rPr lang="en-US" sz="2400" dirty="0"/>
              <a:t>Current elastic energy definition uses a discrete estimate of the derivative:</a:t>
            </a:r>
          </a:p>
        </p:txBody>
      </p:sp>
      <p:graphicFrame>
        <p:nvGraphicFramePr>
          <p:cNvPr id="11269" name="Object 5"/>
          <p:cNvGraphicFramePr>
            <a:graphicFrameLocks noChangeAspect="1"/>
          </p:cNvGraphicFramePr>
          <p:nvPr/>
        </p:nvGraphicFramePr>
        <p:xfrm>
          <a:off x="2636811" y="2004993"/>
          <a:ext cx="3819525" cy="1149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5082" name="Equation" r:id="rId4" imgW="1638000" imgH="431640" progId="Equation.3">
                  <p:embed/>
                </p:oleObj>
              </mc:Choice>
              <mc:Fallback>
                <p:oleObj name="Equation" r:id="rId4" imgW="1638000" imgH="431640" progId="Equation.3">
                  <p:embed/>
                  <p:pic>
                    <p:nvPicPr>
                      <p:cNvPr id="0" name="Picture 3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36811" y="2004993"/>
                        <a:ext cx="3819525" cy="11493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9" name="Group 18"/>
          <p:cNvGrpSpPr/>
          <p:nvPr/>
        </p:nvGrpSpPr>
        <p:grpSpPr>
          <a:xfrm>
            <a:off x="-620721" y="4524390"/>
            <a:ext cx="4279896" cy="1679607"/>
            <a:chOff x="0" y="4086225"/>
            <a:chExt cx="4279896" cy="1679607"/>
          </a:xfrm>
        </p:grpSpPr>
        <p:pic>
          <p:nvPicPr>
            <p:cNvPr id="35848" name="Picture 7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592138" y="4086225"/>
              <a:ext cx="3354387" cy="1595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5" name="Oval 14"/>
            <p:cNvSpPr/>
            <p:nvPr/>
          </p:nvSpPr>
          <p:spPr bwMode="auto">
            <a:xfrm>
              <a:off x="2965428" y="5254650"/>
              <a:ext cx="1314468" cy="511182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6" name="Oval 15"/>
            <p:cNvSpPr/>
            <p:nvPr/>
          </p:nvSpPr>
          <p:spPr bwMode="auto">
            <a:xfrm>
              <a:off x="0" y="5035572"/>
              <a:ext cx="1314468" cy="511182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7" name="Oval 16"/>
            <p:cNvSpPr/>
            <p:nvPr/>
          </p:nvSpPr>
          <p:spPr bwMode="auto">
            <a:xfrm>
              <a:off x="153927" y="4268799"/>
              <a:ext cx="1314468" cy="511182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3586149" y="3173409"/>
          <a:ext cx="5426075" cy="1027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5083" name="Equation" r:id="rId7" imgW="2412720" imgH="457200" progId="Equation.3">
                  <p:embed/>
                </p:oleObj>
              </mc:Choice>
              <mc:Fallback>
                <p:oleObj name="Equation" r:id="rId7" imgW="2412720" imgH="457200" progId="Equation.3">
                  <p:embed/>
                  <p:pic>
                    <p:nvPicPr>
                      <p:cNvPr id="0" name="Picture 3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86149" y="3173409"/>
                        <a:ext cx="5426075" cy="1027113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Text Box 6"/>
          <p:cNvSpPr txBox="1">
            <a:spLocks noChangeArrowheads="1"/>
          </p:cNvSpPr>
          <p:nvPr/>
        </p:nvSpPr>
        <p:spPr bwMode="auto">
          <a:xfrm>
            <a:off x="3849615" y="4451364"/>
            <a:ext cx="5294385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000" dirty="0">
                <a:solidFill>
                  <a:srgbClr val="000000"/>
                </a:solidFill>
              </a:rPr>
              <a:t>where </a:t>
            </a:r>
            <a:r>
              <a:rPr lang="en-US" sz="2000" i="1" dirty="0">
                <a:solidFill>
                  <a:srgbClr val="000000"/>
                </a:solidFill>
              </a:rPr>
              <a:t>d </a:t>
            </a:r>
            <a:r>
              <a:rPr lang="en-US" sz="2000" dirty="0">
                <a:solidFill>
                  <a:srgbClr val="000000"/>
                </a:solidFill>
              </a:rPr>
              <a:t>is the average distance between pairs of points – updated at each iteration.</a:t>
            </a:r>
          </a:p>
        </p:txBody>
      </p:sp>
      <p:cxnSp>
        <p:nvCxnSpPr>
          <p:cNvPr id="24" name="Straight Connector 23"/>
          <p:cNvCxnSpPr/>
          <p:nvPr/>
        </p:nvCxnSpPr>
        <p:spPr bwMode="auto">
          <a:xfrm flipV="1">
            <a:off x="3813102" y="2552688"/>
            <a:ext cx="3278295" cy="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6" name="TextBox 25"/>
          <p:cNvSpPr txBox="1"/>
          <p:nvPr/>
        </p:nvSpPr>
        <p:spPr>
          <a:xfrm>
            <a:off x="738135" y="3173409"/>
            <a:ext cx="25193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Instead: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596336" y="6613611"/>
            <a:ext cx="28443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Kristen </a:t>
            </a:r>
            <a:r>
              <a:rPr lang="en-US" sz="1400" dirty="0" err="1"/>
              <a:t>Grauman</a:t>
            </a:r>
            <a:endParaRPr lang="en-US" sz="1400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FDB6392-078D-4450-A240-BFDE83E99939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6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41" name="Rectangle 2"/>
          <p:cNvSpPr>
            <a:spLocks noGrp="1" noChangeArrowheads="1"/>
          </p:cNvSpPr>
          <p:nvPr>
            <p:ph type="title"/>
          </p:nvPr>
        </p:nvSpPr>
        <p:spPr>
          <a:xfrm>
            <a:off x="409575" y="0"/>
            <a:ext cx="8229600" cy="1143000"/>
          </a:xfrm>
        </p:spPr>
        <p:txBody>
          <a:bodyPr/>
          <a:lstStyle/>
          <a:p>
            <a:pPr eaLnBrk="1" hangingPunct="1"/>
            <a:r>
              <a:rPr lang="en-US" sz="4000" dirty="0"/>
              <a:t>Dealing with missing data</a:t>
            </a:r>
          </a:p>
        </p:txBody>
      </p:sp>
      <p:sp>
        <p:nvSpPr>
          <p:cNvPr id="52224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128681"/>
            <a:ext cx="8229600" cy="4525963"/>
          </a:xfrm>
        </p:spPr>
        <p:txBody>
          <a:bodyPr/>
          <a:lstStyle/>
          <a:p>
            <a:pPr eaLnBrk="1" hangingPunct="1"/>
            <a:r>
              <a:rPr lang="en-US" sz="2400" dirty="0"/>
              <a:t>The preferences for low-curvature, smoothness help deal with missing data:</a:t>
            </a:r>
          </a:p>
          <a:p>
            <a:pPr eaLnBrk="1" hangingPunct="1"/>
            <a:endParaRPr lang="en-US" sz="2400" dirty="0"/>
          </a:p>
        </p:txBody>
      </p:sp>
      <p:grpSp>
        <p:nvGrpSpPr>
          <p:cNvPr id="11" name="Group 10"/>
          <p:cNvGrpSpPr/>
          <p:nvPr/>
        </p:nvGrpSpPr>
        <p:grpSpPr>
          <a:xfrm>
            <a:off x="2527272" y="2114532"/>
            <a:ext cx="4445656" cy="1369472"/>
            <a:chOff x="2527272" y="2114532"/>
            <a:chExt cx="4445656" cy="1369472"/>
          </a:xfrm>
        </p:grpSpPr>
        <p:pic>
          <p:nvPicPr>
            <p:cNvPr id="522243" name="Picture 4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2527272" y="2114532"/>
              <a:ext cx="2162258" cy="13694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22244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4860925" y="2116144"/>
              <a:ext cx="2112003" cy="134937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54626" name="Picture 2"/>
          <p:cNvPicPr>
            <a:picLocks noChangeAspect="1" noChangeArrowheads="1"/>
          </p:cNvPicPr>
          <p:nvPr/>
        </p:nvPicPr>
        <p:blipFill>
          <a:blip r:embed="rId5"/>
          <a:srcRect l="38559" t="63812" r="30415" b="10957"/>
          <a:stretch>
            <a:fillRect/>
          </a:stretch>
        </p:blipFill>
        <p:spPr bwMode="auto">
          <a:xfrm>
            <a:off x="1395369" y="4122747"/>
            <a:ext cx="3962400" cy="2052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22246" name="TextBox 7"/>
          <p:cNvSpPr txBox="1">
            <a:spLocks noChangeArrowheads="1"/>
          </p:cNvSpPr>
          <p:nvPr/>
        </p:nvSpPr>
        <p:spPr bwMode="auto">
          <a:xfrm>
            <a:off x="2362224" y="6256380"/>
            <a:ext cx="39624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sz="1200" dirty="0">
                <a:solidFill>
                  <a:srgbClr val="000000"/>
                </a:solidFill>
              </a:rPr>
              <a:t>[Figure from </a:t>
            </a:r>
            <a:r>
              <a:rPr lang="en-US" sz="1200" dirty="0" err="1">
                <a:solidFill>
                  <a:srgbClr val="000000"/>
                </a:solidFill>
              </a:rPr>
              <a:t>Kass</a:t>
            </a:r>
            <a:r>
              <a:rPr lang="en-US" sz="1200" dirty="0">
                <a:solidFill>
                  <a:srgbClr val="000000"/>
                </a:solidFill>
              </a:rPr>
              <a:t> et al. 1987]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557851" y="4779981"/>
            <a:ext cx="33591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Illusory contours found!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FDB6392-078D-4450-A240-BFDE83E99939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0" y="6581001"/>
            <a:ext cx="5943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Slide credit: Kristen </a:t>
            </a:r>
            <a:r>
              <a:rPr lang="en-US" sz="1200" dirty="0" err="1"/>
              <a:t>Grauman</a:t>
            </a:r>
            <a:endParaRPr lang="en-US" sz="12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2246" grpId="0"/>
      <p:bldP spid="8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3" name="Rectangle 2"/>
          <p:cNvSpPr>
            <a:spLocks noGrp="1" noChangeArrowheads="1"/>
          </p:cNvSpPr>
          <p:nvPr>
            <p:ph type="title"/>
          </p:nvPr>
        </p:nvSpPr>
        <p:spPr>
          <a:xfrm>
            <a:off x="409575" y="131733"/>
            <a:ext cx="8229600" cy="1143000"/>
          </a:xfrm>
        </p:spPr>
        <p:txBody>
          <a:bodyPr/>
          <a:lstStyle/>
          <a:p>
            <a:pPr eaLnBrk="1" hangingPunct="1"/>
            <a:r>
              <a:rPr lang="en-US" sz="4000" dirty="0"/>
              <a:t>Extending the internal energy: </a:t>
            </a:r>
            <a:br>
              <a:rPr lang="en-US" sz="4000" dirty="0"/>
            </a:br>
            <a:r>
              <a:rPr lang="en-US" sz="4000" dirty="0"/>
              <a:t>capture shape prior</a:t>
            </a:r>
          </a:p>
        </p:txBody>
      </p:sp>
      <p:sp>
        <p:nvSpPr>
          <p:cNvPr id="3789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9979" y="1892276"/>
            <a:ext cx="6013450" cy="3146425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dirty="0"/>
              <a:t>If object is some smooth variation on a known shape, we can use a term that will penalize deviation from that shape:</a:t>
            </a:r>
          </a:p>
          <a:p>
            <a:pPr eaLnBrk="1" hangingPunct="1">
              <a:lnSpc>
                <a:spcPct val="90000"/>
              </a:lnSpc>
            </a:pPr>
            <a:endParaRPr lang="en-US" dirty="0"/>
          </a:p>
          <a:p>
            <a:pPr eaLnBrk="1" hangingPunct="1">
              <a:lnSpc>
                <a:spcPct val="90000"/>
              </a:lnSpc>
            </a:pPr>
            <a:endParaRPr lang="en-US" dirty="0"/>
          </a:p>
          <a:p>
            <a:pPr lvl="2" eaLnBrk="1" hangingPunct="1">
              <a:lnSpc>
                <a:spcPct val="90000"/>
              </a:lnSpc>
              <a:buFontTx/>
              <a:buNone/>
            </a:pPr>
            <a:endParaRPr lang="en-US" dirty="0"/>
          </a:p>
          <a:p>
            <a:pPr lvl="2" eaLnBrk="1" hangingPunct="1">
              <a:lnSpc>
                <a:spcPct val="90000"/>
              </a:lnSpc>
              <a:buFontTx/>
              <a:buNone/>
            </a:pPr>
            <a:endParaRPr lang="en-US" dirty="0"/>
          </a:p>
          <a:p>
            <a:pPr lvl="2" eaLnBrk="1" hangingPunct="1">
              <a:lnSpc>
                <a:spcPct val="90000"/>
              </a:lnSpc>
              <a:buFontTx/>
              <a:buNone/>
            </a:pPr>
            <a:r>
              <a:rPr lang="en-US" dirty="0"/>
              <a:t>where           are the points of the known shape.</a:t>
            </a:r>
          </a:p>
        </p:txBody>
      </p:sp>
      <p:graphicFrame>
        <p:nvGraphicFramePr>
          <p:cNvPr id="37890" name="Object 2"/>
          <p:cNvGraphicFramePr>
            <a:graphicFrameLocks noChangeAspect="1"/>
          </p:cNvGraphicFramePr>
          <p:nvPr/>
        </p:nvGraphicFramePr>
        <p:xfrm>
          <a:off x="1136592" y="3100364"/>
          <a:ext cx="4338637" cy="1160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93" name="Equation" r:id="rId4" imgW="1612800" imgH="431640" progId="Equation.3">
                  <p:embed/>
                </p:oleObj>
              </mc:Choice>
              <mc:Fallback>
                <p:oleObj name="Equation" r:id="rId4" imgW="1612800" imgH="431640" progId="Equation.3">
                  <p:embed/>
                  <p:pic>
                    <p:nvPicPr>
                      <p:cNvPr id="0" name="Picture 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36592" y="3100364"/>
                        <a:ext cx="4338637" cy="11604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7895" name="Picture 5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240404" y="1676376"/>
            <a:ext cx="2457450" cy="1684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37891" name="Object 3"/>
          <p:cNvGraphicFramePr>
            <a:graphicFrameLocks noChangeAspect="1"/>
          </p:cNvGraphicFramePr>
          <p:nvPr/>
        </p:nvGraphicFramePr>
        <p:xfrm>
          <a:off x="2333567" y="4795814"/>
          <a:ext cx="660400" cy="49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94" name="Equation" r:id="rId7" imgW="304560" imgH="228600" progId="Equation.3">
                  <p:embed/>
                </p:oleObj>
              </mc:Choice>
              <mc:Fallback>
                <p:oleObj name="Equation" r:id="rId7" imgW="304560" imgH="228600" progId="Equation.3">
                  <p:embed/>
                  <p:pic>
                    <p:nvPicPr>
                      <p:cNvPr id="0" name="Picture 3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33567" y="4795814"/>
                        <a:ext cx="660400" cy="495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897" name="TextBox 9"/>
          <p:cNvSpPr txBox="1">
            <a:spLocks noChangeArrowheads="1"/>
          </p:cNvSpPr>
          <p:nvPr/>
        </p:nvSpPr>
        <p:spPr bwMode="auto">
          <a:xfrm>
            <a:off x="7200900" y="6496050"/>
            <a:ext cx="1943100" cy="292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300"/>
              <a:t>Fig from  Y. Boykov</a:t>
            </a:r>
          </a:p>
        </p:txBody>
      </p:sp>
      <p:pic>
        <p:nvPicPr>
          <p:cNvPr id="8" name="Picture 28"/>
          <p:cNvPicPr>
            <a:picLocks noChangeAspect="1" noChangeArrowheads="1"/>
          </p:cNvPicPr>
          <p:nvPr/>
        </p:nvPicPr>
        <p:blipFill>
          <a:blip r:embed="rId9"/>
          <a:srcRect l="35001" t="21381" r="50000" b="63628"/>
          <a:stretch>
            <a:fillRect/>
          </a:stretch>
        </p:blipFill>
        <p:spPr bwMode="auto">
          <a:xfrm>
            <a:off x="6349968" y="3940154"/>
            <a:ext cx="2563785" cy="1565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FDB6392-078D-4450-A240-BFDE83E99939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0" y="6581001"/>
            <a:ext cx="5943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Slide credit: Kristen </a:t>
            </a:r>
            <a:r>
              <a:rPr lang="en-US" sz="1200" dirty="0" err="1"/>
              <a:t>Grauman</a:t>
            </a:r>
            <a:endParaRPr lang="en-US" sz="12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3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600" dirty="0"/>
              <a:t>Total energy: function of the weights</a:t>
            </a:r>
            <a:endParaRPr lang="en-US" sz="2400" dirty="0"/>
          </a:p>
        </p:txBody>
      </p:sp>
      <p:graphicFrame>
        <p:nvGraphicFramePr>
          <p:cNvPr id="32770" name="Object 2"/>
          <p:cNvGraphicFramePr>
            <a:graphicFrameLocks noChangeAspect="1"/>
          </p:cNvGraphicFramePr>
          <p:nvPr/>
        </p:nvGraphicFramePr>
        <p:xfrm>
          <a:off x="2005013" y="1736725"/>
          <a:ext cx="4754562" cy="725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926" name="Equation" r:id="rId4" imgW="1498320" imgH="228600" progId="Equation.3">
                  <p:embed/>
                </p:oleObj>
              </mc:Choice>
              <mc:Fallback>
                <p:oleObj name="Equation" r:id="rId4" imgW="1498320" imgH="228600" progId="Equation.3">
                  <p:embed/>
                  <p:pic>
                    <p:nvPicPr>
                      <p:cNvPr id="0" name="Picture 5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05013" y="1736725"/>
                        <a:ext cx="4754562" cy="7254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269" name="Object 5"/>
          <p:cNvGraphicFramePr>
            <a:graphicFrameLocks noChangeAspect="1"/>
          </p:cNvGraphicFramePr>
          <p:nvPr/>
        </p:nvGraphicFramePr>
        <p:xfrm>
          <a:off x="665109" y="4378338"/>
          <a:ext cx="7932737" cy="1149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927" name="Equation" r:id="rId6" imgW="3403440" imgH="431640" progId="Equation.3">
                  <p:embed/>
                </p:oleObj>
              </mc:Choice>
              <mc:Fallback>
                <p:oleObj name="Equation" r:id="rId6" imgW="3403440" imgH="431640" progId="Equation.3">
                  <p:embed/>
                  <p:pic>
                    <p:nvPicPr>
                      <p:cNvPr id="0" name="Picture 5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5109" y="4378338"/>
                        <a:ext cx="7932737" cy="11493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775" name="Object 7"/>
          <p:cNvGraphicFramePr>
            <a:graphicFrameLocks noChangeAspect="1"/>
          </p:cNvGraphicFramePr>
          <p:nvPr/>
        </p:nvGraphicFramePr>
        <p:xfrm>
          <a:off x="701622" y="2954331"/>
          <a:ext cx="6535738" cy="1062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928" name="Equation" r:id="rId8" imgW="2654280" imgH="431640" progId="Equation.3">
                  <p:embed/>
                </p:oleObj>
              </mc:Choice>
              <mc:Fallback>
                <p:oleObj name="Equation" r:id="rId8" imgW="2654280" imgH="431640" progId="Equation.3">
                  <p:embed/>
                  <p:pic>
                    <p:nvPicPr>
                      <p:cNvPr id="0" name="Picture 5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1622" y="2954331"/>
                        <a:ext cx="6535738" cy="10620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Oval 11"/>
          <p:cNvSpPr/>
          <p:nvPr/>
        </p:nvSpPr>
        <p:spPr bwMode="auto">
          <a:xfrm>
            <a:off x="5119694" y="1749402"/>
            <a:ext cx="328617" cy="803286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Oval 12"/>
          <p:cNvSpPr/>
          <p:nvPr/>
        </p:nvSpPr>
        <p:spPr bwMode="auto">
          <a:xfrm>
            <a:off x="2782863" y="4524390"/>
            <a:ext cx="328617" cy="803286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Oval 13"/>
          <p:cNvSpPr/>
          <p:nvPr/>
        </p:nvSpPr>
        <p:spPr bwMode="auto">
          <a:xfrm>
            <a:off x="5813442" y="4560903"/>
            <a:ext cx="328617" cy="803286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FDB6392-078D-4450-A240-BFDE83E99939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0" y="6581001"/>
            <a:ext cx="5943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Slide credit: Kristen </a:t>
            </a:r>
            <a:r>
              <a:rPr lang="en-US" sz="1200" dirty="0" err="1"/>
              <a:t>Grauman</a:t>
            </a:r>
            <a:endParaRPr lang="en-US" sz="12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46" name="Picture 4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00CC99"/>
              </a:clrFrom>
              <a:clrTo>
                <a:srgbClr val="00CC99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393825" y="2443149"/>
            <a:ext cx="1485900" cy="952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947" name="Picture 5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00CC99"/>
              </a:clrFrom>
              <a:clrTo>
                <a:srgbClr val="00CC99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781425" y="2459024"/>
            <a:ext cx="1438275" cy="895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948" name="Picture 6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00CC99"/>
              </a:clrFrom>
              <a:clrTo>
                <a:srgbClr val="00CC99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227763" y="2495536"/>
            <a:ext cx="1409700" cy="847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39938" name="Object 2"/>
          <p:cNvGraphicFramePr>
            <a:graphicFrameLocks noChangeAspect="1"/>
          </p:cNvGraphicFramePr>
          <p:nvPr/>
        </p:nvGraphicFramePr>
        <p:xfrm>
          <a:off x="1650966" y="1698625"/>
          <a:ext cx="474663" cy="434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141" name="Equation" r:id="rId7" imgW="152280" imgH="139680" progId="Equation.3">
                  <p:embed/>
                </p:oleObj>
              </mc:Choice>
              <mc:Fallback>
                <p:oleObj name="Equation" r:id="rId7" imgW="152280" imgH="139680" progId="Equation.3">
                  <p:embed/>
                  <p:pic>
                    <p:nvPicPr>
                      <p:cNvPr id="0" name="Picture 7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50966" y="1698625"/>
                        <a:ext cx="474663" cy="4349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9949" name="Group 10"/>
          <p:cNvGrpSpPr>
            <a:grpSpLocks/>
          </p:cNvGrpSpPr>
          <p:nvPr/>
        </p:nvGrpSpPr>
        <p:grpSpPr bwMode="auto">
          <a:xfrm>
            <a:off x="1639888" y="3568686"/>
            <a:ext cx="1111250" cy="404813"/>
            <a:chOff x="1045" y="3654"/>
            <a:chExt cx="700" cy="255"/>
          </a:xfrm>
        </p:grpSpPr>
        <p:sp>
          <p:nvSpPr>
            <p:cNvPr id="39956" name="Text Box 8"/>
            <p:cNvSpPr txBox="1">
              <a:spLocks noChangeArrowheads="1"/>
            </p:cNvSpPr>
            <p:nvPr/>
          </p:nvSpPr>
          <p:spPr bwMode="auto">
            <a:xfrm>
              <a:off x="1045" y="3654"/>
              <a:ext cx="467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000">
                  <a:solidFill>
                    <a:srgbClr val="000000"/>
                  </a:solidFill>
                  <a:latin typeface="Tahoma" pitchFamily="34" charset="0"/>
                </a:rPr>
                <a:t>large</a:t>
              </a:r>
            </a:p>
          </p:txBody>
        </p:sp>
        <p:graphicFrame>
          <p:nvGraphicFramePr>
            <p:cNvPr id="39941" name="Object 6"/>
            <p:cNvGraphicFramePr>
              <a:graphicFrameLocks noChangeAspect="1"/>
            </p:cNvGraphicFramePr>
            <p:nvPr/>
          </p:nvGraphicFramePr>
          <p:xfrm>
            <a:off x="1523" y="3705"/>
            <a:ext cx="222" cy="20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142" name="Equation" r:id="rId9" imgW="152280" imgH="139680" progId="Equation.3">
                    <p:embed/>
                  </p:oleObj>
                </mc:Choice>
                <mc:Fallback>
                  <p:oleObj name="Equation" r:id="rId9" imgW="152280" imgH="139680" progId="Equation.3">
                    <p:embed/>
                    <p:pic>
                      <p:nvPicPr>
                        <p:cNvPr id="0" name="Picture 7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23" y="3705"/>
                          <a:ext cx="222" cy="20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9950" name="Group 11"/>
          <p:cNvGrpSpPr>
            <a:grpSpLocks/>
          </p:cNvGrpSpPr>
          <p:nvPr/>
        </p:nvGrpSpPr>
        <p:grpSpPr bwMode="auto">
          <a:xfrm>
            <a:off x="6400800" y="3576631"/>
            <a:ext cx="1111250" cy="396875"/>
            <a:chOff x="1045" y="3654"/>
            <a:chExt cx="700" cy="250"/>
          </a:xfrm>
        </p:grpSpPr>
        <p:sp>
          <p:nvSpPr>
            <p:cNvPr id="39955" name="Text Box 12"/>
            <p:cNvSpPr txBox="1">
              <a:spLocks noChangeArrowheads="1"/>
            </p:cNvSpPr>
            <p:nvPr/>
          </p:nvSpPr>
          <p:spPr bwMode="auto">
            <a:xfrm>
              <a:off x="1045" y="3654"/>
              <a:ext cx="479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000">
                  <a:solidFill>
                    <a:srgbClr val="000000"/>
                  </a:solidFill>
                  <a:latin typeface="Tahoma" pitchFamily="34" charset="0"/>
                </a:rPr>
                <a:t>small</a:t>
              </a:r>
            </a:p>
          </p:txBody>
        </p:sp>
        <p:graphicFrame>
          <p:nvGraphicFramePr>
            <p:cNvPr id="39940" name="Object 5"/>
            <p:cNvGraphicFramePr>
              <a:graphicFrameLocks noChangeAspect="1"/>
            </p:cNvGraphicFramePr>
            <p:nvPr/>
          </p:nvGraphicFramePr>
          <p:xfrm>
            <a:off x="1523" y="3676"/>
            <a:ext cx="222" cy="20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143" name="Equation" r:id="rId10" imgW="152280" imgH="139680" progId="Equation.3">
                    <p:embed/>
                  </p:oleObj>
                </mc:Choice>
                <mc:Fallback>
                  <p:oleObj name="Equation" r:id="rId10" imgW="152280" imgH="139680" progId="Equation.3">
                    <p:embed/>
                    <p:pic>
                      <p:nvPicPr>
                        <p:cNvPr id="0" name="Picture 7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23" y="3676"/>
                          <a:ext cx="222" cy="20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9951" name="Group 17"/>
          <p:cNvGrpSpPr>
            <a:grpSpLocks/>
          </p:cNvGrpSpPr>
          <p:nvPr/>
        </p:nvGrpSpPr>
        <p:grpSpPr bwMode="auto">
          <a:xfrm>
            <a:off x="3805238" y="3571861"/>
            <a:ext cx="1422400" cy="396875"/>
            <a:chOff x="2066" y="3698"/>
            <a:chExt cx="896" cy="250"/>
          </a:xfrm>
        </p:grpSpPr>
        <p:sp>
          <p:nvSpPr>
            <p:cNvPr id="39954" name="Text Box 15"/>
            <p:cNvSpPr txBox="1">
              <a:spLocks noChangeArrowheads="1"/>
            </p:cNvSpPr>
            <p:nvPr/>
          </p:nvSpPr>
          <p:spPr bwMode="auto">
            <a:xfrm>
              <a:off x="2066" y="3698"/>
              <a:ext cx="682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000">
                  <a:solidFill>
                    <a:srgbClr val="000000"/>
                  </a:solidFill>
                  <a:latin typeface="Tahoma" pitchFamily="34" charset="0"/>
                </a:rPr>
                <a:t>medium</a:t>
              </a:r>
            </a:p>
          </p:txBody>
        </p:sp>
        <p:graphicFrame>
          <p:nvGraphicFramePr>
            <p:cNvPr id="39939" name="Object 4"/>
            <p:cNvGraphicFramePr>
              <a:graphicFrameLocks noChangeAspect="1"/>
            </p:cNvGraphicFramePr>
            <p:nvPr/>
          </p:nvGraphicFramePr>
          <p:xfrm>
            <a:off x="2740" y="3742"/>
            <a:ext cx="222" cy="20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144" name="Equation" r:id="rId11" imgW="152280" imgH="139680" progId="Equation.3">
                    <p:embed/>
                  </p:oleObj>
                </mc:Choice>
                <mc:Fallback>
                  <p:oleObj name="Equation" r:id="rId11" imgW="152280" imgH="139680" progId="Equation.3">
                    <p:embed/>
                    <p:pic>
                      <p:nvPicPr>
                        <p:cNvPr id="0" name="Picture 7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740" y="3742"/>
                          <a:ext cx="222" cy="20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9952" name="Content Placeholder 18"/>
          <p:cNvSpPr>
            <a:spLocks noGrp="1"/>
          </p:cNvSpPr>
          <p:nvPr>
            <p:ph idx="1"/>
          </p:nvPr>
        </p:nvSpPr>
        <p:spPr>
          <a:xfrm>
            <a:off x="482544" y="1557330"/>
            <a:ext cx="8229600" cy="1360488"/>
          </a:xfrm>
        </p:spPr>
        <p:txBody>
          <a:bodyPr/>
          <a:lstStyle/>
          <a:p>
            <a:r>
              <a:rPr lang="en-US" dirty="0"/>
              <a:t>e.g.,    </a:t>
            </a:r>
            <a:r>
              <a:rPr lang="en-US" sz="2400" dirty="0"/>
              <a:t>weight controls the penalty for internal elasticity</a:t>
            </a:r>
          </a:p>
        </p:txBody>
      </p:sp>
      <p:sp>
        <p:nvSpPr>
          <p:cNvPr id="39958" name="Oval 22"/>
          <p:cNvSpPr>
            <a:spLocks noChangeArrowheads="1"/>
          </p:cNvSpPr>
          <p:nvPr/>
        </p:nvSpPr>
        <p:spPr bwMode="auto">
          <a:xfrm>
            <a:off x="1511300" y="2530461"/>
            <a:ext cx="647700" cy="611188"/>
          </a:xfrm>
          <a:prstGeom prst="ellipse">
            <a:avLst/>
          </a:prstGeom>
          <a:solidFill>
            <a:srgbClr val="33CCCC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9959" name="Oval 23"/>
          <p:cNvSpPr>
            <a:spLocks noChangeArrowheads="1"/>
          </p:cNvSpPr>
          <p:nvPr/>
        </p:nvSpPr>
        <p:spPr bwMode="auto">
          <a:xfrm>
            <a:off x="2159000" y="2530461"/>
            <a:ext cx="647700" cy="611188"/>
          </a:xfrm>
          <a:prstGeom prst="ellipse">
            <a:avLst/>
          </a:prstGeom>
          <a:solidFill>
            <a:srgbClr val="33CCCC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9960" name="Oval 24"/>
          <p:cNvSpPr>
            <a:spLocks noChangeArrowheads="1"/>
          </p:cNvSpPr>
          <p:nvPr/>
        </p:nvSpPr>
        <p:spPr bwMode="auto">
          <a:xfrm>
            <a:off x="3852863" y="2530461"/>
            <a:ext cx="647700" cy="611188"/>
          </a:xfrm>
          <a:prstGeom prst="ellipse">
            <a:avLst/>
          </a:prstGeom>
          <a:solidFill>
            <a:srgbClr val="33CCCC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9961" name="Oval 25"/>
          <p:cNvSpPr>
            <a:spLocks noChangeArrowheads="1"/>
          </p:cNvSpPr>
          <p:nvPr/>
        </p:nvSpPr>
        <p:spPr bwMode="auto">
          <a:xfrm>
            <a:off x="4500563" y="2530461"/>
            <a:ext cx="647700" cy="611188"/>
          </a:xfrm>
          <a:prstGeom prst="ellipse">
            <a:avLst/>
          </a:prstGeom>
          <a:solidFill>
            <a:srgbClr val="33CCCC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9962" name="Oval 26"/>
          <p:cNvSpPr>
            <a:spLocks noChangeArrowheads="1"/>
          </p:cNvSpPr>
          <p:nvPr/>
        </p:nvSpPr>
        <p:spPr bwMode="auto">
          <a:xfrm>
            <a:off x="6300788" y="2530461"/>
            <a:ext cx="647700" cy="611188"/>
          </a:xfrm>
          <a:prstGeom prst="ellipse">
            <a:avLst/>
          </a:prstGeom>
          <a:solidFill>
            <a:srgbClr val="33CCCC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9963" name="Oval 27"/>
          <p:cNvSpPr>
            <a:spLocks noChangeArrowheads="1"/>
          </p:cNvSpPr>
          <p:nvPr/>
        </p:nvSpPr>
        <p:spPr bwMode="auto">
          <a:xfrm>
            <a:off x="6948488" y="2530461"/>
            <a:ext cx="647700" cy="611188"/>
          </a:xfrm>
          <a:prstGeom prst="ellipse">
            <a:avLst/>
          </a:prstGeom>
          <a:solidFill>
            <a:srgbClr val="33CCCC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9966" name="TextBox 9"/>
          <p:cNvSpPr txBox="1">
            <a:spLocks noChangeArrowheads="1"/>
          </p:cNvSpPr>
          <p:nvPr/>
        </p:nvSpPr>
        <p:spPr bwMode="auto">
          <a:xfrm>
            <a:off x="7200900" y="6496050"/>
            <a:ext cx="1943100" cy="292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300"/>
              <a:t>Fig from  Y. Boykov</a:t>
            </a:r>
          </a:p>
        </p:txBody>
      </p:sp>
      <p:sp>
        <p:nvSpPr>
          <p:cNvPr id="25" name="Rectangle 1026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pPr eaLnBrk="1" hangingPunct="1"/>
            <a:r>
              <a:rPr lang="en-US" sz="3600" dirty="0"/>
              <a:t>Total energy: function of the weights</a:t>
            </a:r>
            <a:endParaRPr lang="en-US" sz="2400" dirty="0"/>
          </a:p>
        </p:txBody>
      </p:sp>
      <p:sp>
        <p:nvSpPr>
          <p:cNvPr id="24" name="Slide Number Placeholder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FDB6392-078D-4450-A240-BFDE83E99939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0" y="6581001"/>
            <a:ext cx="5943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Slide credit: Kristen </a:t>
            </a:r>
            <a:r>
              <a:rPr lang="en-US" sz="1200" dirty="0" err="1"/>
              <a:t>Grauman</a:t>
            </a:r>
            <a:endParaRPr lang="en-US" sz="1200" dirty="0"/>
          </a:p>
        </p:txBody>
      </p:sp>
    </p:spTree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913" name="Rectangle 2"/>
          <p:cNvSpPr>
            <a:spLocks noGrp="1" noChangeArrowheads="1"/>
          </p:cNvSpPr>
          <p:nvPr>
            <p:ph type="title"/>
          </p:nvPr>
        </p:nvSpPr>
        <p:spPr>
          <a:xfrm>
            <a:off x="446088" y="95250"/>
            <a:ext cx="8229600" cy="1143000"/>
          </a:xfrm>
        </p:spPr>
        <p:txBody>
          <a:bodyPr/>
          <a:lstStyle/>
          <a:p>
            <a:pPr eaLnBrk="1" hangingPunct="1"/>
            <a:r>
              <a:rPr lang="en-US" sz="4000" dirty="0"/>
              <a:t>Recap: deformable contour</a:t>
            </a:r>
          </a:p>
        </p:txBody>
      </p:sp>
      <p:sp>
        <p:nvSpPr>
          <p:cNvPr id="1013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311246"/>
            <a:ext cx="6524658" cy="4525962"/>
          </a:xfrm>
        </p:spPr>
        <p:txBody>
          <a:bodyPr/>
          <a:lstStyle/>
          <a:p>
            <a:pPr eaLnBrk="1" hangingPunct="1"/>
            <a:r>
              <a:rPr lang="en-US" sz="2800" dirty="0"/>
              <a:t>A simple elastic snake is defined by:</a:t>
            </a:r>
          </a:p>
          <a:p>
            <a:pPr lvl="1" eaLnBrk="1" hangingPunct="1"/>
            <a:r>
              <a:rPr lang="en-US" sz="2400" dirty="0"/>
              <a:t>A set of </a:t>
            </a:r>
            <a:r>
              <a:rPr lang="en-US" sz="2400" i="1" dirty="0"/>
              <a:t>n </a:t>
            </a:r>
            <a:r>
              <a:rPr lang="en-US" sz="2400" dirty="0"/>
              <a:t>points,</a:t>
            </a:r>
          </a:p>
          <a:p>
            <a:pPr lvl="1" eaLnBrk="1" hangingPunct="1"/>
            <a:r>
              <a:rPr lang="en-US" sz="2400" dirty="0"/>
              <a:t>An internal energy term (tension, bending, plus optional shape prior)</a:t>
            </a:r>
          </a:p>
          <a:p>
            <a:pPr lvl="1" eaLnBrk="1" hangingPunct="1"/>
            <a:r>
              <a:rPr lang="en-US" sz="2400" dirty="0"/>
              <a:t>An external energy term (gradient-based) </a:t>
            </a:r>
          </a:p>
          <a:p>
            <a:pPr lvl="1" eaLnBrk="1" hangingPunct="1"/>
            <a:endParaRPr lang="en-US" sz="2400" dirty="0"/>
          </a:p>
          <a:p>
            <a:pPr eaLnBrk="1" hangingPunct="1"/>
            <a:r>
              <a:rPr lang="en-US" sz="2800" dirty="0"/>
              <a:t>To use to segment an object:</a:t>
            </a:r>
          </a:p>
          <a:p>
            <a:pPr lvl="1" eaLnBrk="1" hangingPunct="1"/>
            <a:r>
              <a:rPr lang="en-US" sz="2400" dirty="0"/>
              <a:t>Initialize in the vicinity of the object</a:t>
            </a:r>
          </a:p>
          <a:p>
            <a:pPr lvl="1" eaLnBrk="1" hangingPunct="1"/>
            <a:r>
              <a:rPr lang="en-US" sz="2400" dirty="0"/>
              <a:t>Modify the points to minimize the total energy</a:t>
            </a:r>
          </a:p>
        </p:txBody>
      </p:sp>
      <p:graphicFrame>
        <p:nvGraphicFramePr>
          <p:cNvPr id="550917" name="Object 3"/>
          <p:cNvGraphicFramePr>
            <a:graphicFrameLocks noChangeAspect="1"/>
          </p:cNvGraphicFramePr>
          <p:nvPr/>
        </p:nvGraphicFramePr>
        <p:xfrm>
          <a:off x="6653241" y="4059272"/>
          <a:ext cx="2195512" cy="1925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0970" name="Image" r:id="rId4" imgW="1143260" imgH="1003529" progId="">
                  <p:embed/>
                </p:oleObj>
              </mc:Choice>
              <mc:Fallback>
                <p:oleObj name="Image" r:id="rId4" imgW="1143260" imgH="1003529" progId="">
                  <p:embed/>
                  <p:pic>
                    <p:nvPicPr>
                      <p:cNvPr id="0" name="Picture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53241" y="4059272"/>
                        <a:ext cx="2195512" cy="19256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folHlink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50918" name="Group 100"/>
          <p:cNvGrpSpPr>
            <a:grpSpLocks noChangeAspect="1"/>
          </p:cNvGrpSpPr>
          <p:nvPr/>
        </p:nvGrpSpPr>
        <p:grpSpPr bwMode="auto">
          <a:xfrm>
            <a:off x="7496203" y="4427572"/>
            <a:ext cx="1244600" cy="1265238"/>
            <a:chOff x="3928" y="1872"/>
            <a:chExt cx="1016" cy="1032"/>
          </a:xfrm>
        </p:grpSpPr>
        <p:sp>
          <p:nvSpPr>
            <p:cNvPr id="550919" name="Freeform 101"/>
            <p:cNvSpPr>
              <a:spLocks noChangeAspect="1"/>
            </p:cNvSpPr>
            <p:nvPr/>
          </p:nvSpPr>
          <p:spPr bwMode="auto">
            <a:xfrm>
              <a:off x="3960" y="1888"/>
              <a:ext cx="920" cy="976"/>
            </a:xfrm>
            <a:custGeom>
              <a:avLst/>
              <a:gdLst>
                <a:gd name="T0" fmla="*/ 104 w 920"/>
                <a:gd name="T1" fmla="*/ 208 h 976"/>
                <a:gd name="T2" fmla="*/ 0 w 920"/>
                <a:gd name="T3" fmla="*/ 632 h 976"/>
                <a:gd name="T4" fmla="*/ 288 w 920"/>
                <a:gd name="T5" fmla="*/ 976 h 976"/>
                <a:gd name="T6" fmla="*/ 768 w 920"/>
                <a:gd name="T7" fmla="*/ 784 h 976"/>
                <a:gd name="T8" fmla="*/ 920 w 920"/>
                <a:gd name="T9" fmla="*/ 248 h 976"/>
                <a:gd name="T10" fmla="*/ 544 w 920"/>
                <a:gd name="T11" fmla="*/ 0 h 976"/>
                <a:gd name="T12" fmla="*/ 104 w 920"/>
                <a:gd name="T13" fmla="*/ 208 h 97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20"/>
                <a:gd name="T22" fmla="*/ 0 h 976"/>
                <a:gd name="T23" fmla="*/ 920 w 920"/>
                <a:gd name="T24" fmla="*/ 976 h 97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20" h="976">
                  <a:moveTo>
                    <a:pt x="104" y="208"/>
                  </a:moveTo>
                  <a:lnTo>
                    <a:pt x="0" y="632"/>
                  </a:lnTo>
                  <a:lnTo>
                    <a:pt x="288" y="976"/>
                  </a:lnTo>
                  <a:lnTo>
                    <a:pt x="768" y="784"/>
                  </a:lnTo>
                  <a:lnTo>
                    <a:pt x="920" y="248"/>
                  </a:lnTo>
                  <a:lnTo>
                    <a:pt x="544" y="0"/>
                  </a:lnTo>
                  <a:lnTo>
                    <a:pt x="104" y="208"/>
                  </a:lnTo>
                  <a:close/>
                </a:path>
              </a:pathLst>
            </a:custGeom>
            <a:noFill/>
            <a:ln w="57150">
              <a:solidFill>
                <a:schemeClr val="accent2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grpSp>
          <p:nvGrpSpPr>
            <p:cNvPr id="550920" name="Group 102"/>
            <p:cNvGrpSpPr>
              <a:grpSpLocks noChangeAspect="1"/>
            </p:cNvGrpSpPr>
            <p:nvPr/>
          </p:nvGrpSpPr>
          <p:grpSpPr bwMode="auto">
            <a:xfrm>
              <a:off x="3928" y="1872"/>
              <a:ext cx="1016" cy="1032"/>
              <a:chOff x="3928" y="1872"/>
              <a:chExt cx="1016" cy="1032"/>
            </a:xfrm>
          </p:grpSpPr>
          <p:sp>
            <p:nvSpPr>
              <p:cNvPr id="550921" name="Oval 103"/>
              <p:cNvSpPr>
                <a:spLocks noChangeAspect="1" noChangeArrowheads="1"/>
              </p:cNvSpPr>
              <p:nvPr/>
            </p:nvSpPr>
            <p:spPr bwMode="auto">
              <a:xfrm>
                <a:off x="3928" y="2472"/>
                <a:ext cx="104" cy="96"/>
              </a:xfrm>
              <a:prstGeom prst="ellipse">
                <a:avLst/>
              </a:prstGeom>
              <a:solidFill>
                <a:schemeClr val="accent1"/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50922" name="Oval 104"/>
              <p:cNvSpPr>
                <a:spLocks noChangeAspect="1" noChangeArrowheads="1"/>
              </p:cNvSpPr>
              <p:nvPr/>
            </p:nvSpPr>
            <p:spPr bwMode="auto">
              <a:xfrm>
                <a:off x="4216" y="2808"/>
                <a:ext cx="104" cy="96"/>
              </a:xfrm>
              <a:prstGeom prst="ellipse">
                <a:avLst/>
              </a:prstGeom>
              <a:solidFill>
                <a:schemeClr val="accent1"/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50923" name="Oval 105"/>
              <p:cNvSpPr>
                <a:spLocks noChangeAspect="1" noChangeArrowheads="1"/>
              </p:cNvSpPr>
              <p:nvPr/>
            </p:nvSpPr>
            <p:spPr bwMode="auto">
              <a:xfrm>
                <a:off x="4840" y="2112"/>
                <a:ext cx="104" cy="96"/>
              </a:xfrm>
              <a:prstGeom prst="ellipse">
                <a:avLst/>
              </a:prstGeom>
              <a:solidFill>
                <a:schemeClr val="accent1"/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50924" name="Oval 106"/>
              <p:cNvSpPr>
                <a:spLocks noChangeAspect="1" noChangeArrowheads="1"/>
              </p:cNvSpPr>
              <p:nvPr/>
            </p:nvSpPr>
            <p:spPr bwMode="auto">
              <a:xfrm>
                <a:off x="4648" y="2624"/>
                <a:ext cx="104" cy="96"/>
              </a:xfrm>
              <a:prstGeom prst="ellipse">
                <a:avLst/>
              </a:prstGeom>
              <a:solidFill>
                <a:schemeClr val="accent1"/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50925" name="Oval 107"/>
              <p:cNvSpPr>
                <a:spLocks noChangeAspect="1" noChangeArrowheads="1"/>
              </p:cNvSpPr>
              <p:nvPr/>
            </p:nvSpPr>
            <p:spPr bwMode="auto">
              <a:xfrm>
                <a:off x="4504" y="1872"/>
                <a:ext cx="104" cy="96"/>
              </a:xfrm>
              <a:prstGeom prst="ellipse">
                <a:avLst/>
              </a:prstGeom>
              <a:solidFill>
                <a:schemeClr val="accent1"/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50926" name="Oval 108"/>
              <p:cNvSpPr>
                <a:spLocks noChangeAspect="1" noChangeArrowheads="1"/>
              </p:cNvSpPr>
              <p:nvPr/>
            </p:nvSpPr>
            <p:spPr bwMode="auto">
              <a:xfrm>
                <a:off x="4024" y="2056"/>
                <a:ext cx="104" cy="96"/>
              </a:xfrm>
              <a:prstGeom prst="ellipse">
                <a:avLst/>
              </a:prstGeom>
              <a:solidFill>
                <a:schemeClr val="accent1"/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>
                  <a:solidFill>
                    <a:srgbClr val="000000"/>
                  </a:solidFill>
                </a:endParaRPr>
              </a:p>
            </p:txBody>
          </p:sp>
        </p:grpSp>
      </p:grpSp>
      <p:grpSp>
        <p:nvGrpSpPr>
          <p:cNvPr id="550942" name="Group 30"/>
          <p:cNvGrpSpPr>
            <a:grpSpLocks/>
          </p:cNvGrpSpPr>
          <p:nvPr/>
        </p:nvGrpSpPr>
        <p:grpSpPr bwMode="auto">
          <a:xfrm>
            <a:off x="7273962" y="1785915"/>
            <a:ext cx="1295400" cy="990600"/>
            <a:chOff x="4468" y="1082"/>
            <a:chExt cx="816" cy="624"/>
          </a:xfrm>
        </p:grpSpPr>
        <p:sp>
          <p:nvSpPr>
            <p:cNvPr id="550936" name="Line 24"/>
            <p:cNvSpPr>
              <a:spLocks noChangeShapeType="1"/>
            </p:cNvSpPr>
            <p:nvPr/>
          </p:nvSpPr>
          <p:spPr bwMode="auto">
            <a:xfrm flipV="1">
              <a:off x="4626" y="1117"/>
              <a:ext cx="341" cy="45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550941" name="Line 29"/>
            <p:cNvSpPr>
              <a:spLocks noChangeShapeType="1"/>
            </p:cNvSpPr>
            <p:nvPr/>
          </p:nvSpPr>
          <p:spPr bwMode="auto">
            <a:xfrm flipH="1">
              <a:off x="5080" y="1366"/>
              <a:ext cx="159" cy="318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550940" name="Line 28"/>
            <p:cNvSpPr>
              <a:spLocks noChangeShapeType="1"/>
            </p:cNvSpPr>
            <p:nvPr/>
          </p:nvSpPr>
          <p:spPr bwMode="auto">
            <a:xfrm>
              <a:off x="4989" y="1117"/>
              <a:ext cx="250" cy="272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550939" name="Line 27"/>
            <p:cNvSpPr>
              <a:spLocks noChangeShapeType="1"/>
            </p:cNvSpPr>
            <p:nvPr/>
          </p:nvSpPr>
          <p:spPr bwMode="auto">
            <a:xfrm flipH="1" flipV="1">
              <a:off x="4740" y="1684"/>
              <a:ext cx="317" cy="0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550937" name="Line 25"/>
            <p:cNvSpPr>
              <a:spLocks noChangeShapeType="1"/>
            </p:cNvSpPr>
            <p:nvPr/>
          </p:nvSpPr>
          <p:spPr bwMode="auto">
            <a:xfrm flipV="1">
              <a:off x="4513" y="1185"/>
              <a:ext cx="90" cy="272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550930" name="Oval 103"/>
            <p:cNvSpPr>
              <a:spLocks noChangeAspect="1" noChangeArrowheads="1"/>
            </p:cNvSpPr>
            <p:nvPr/>
          </p:nvSpPr>
          <p:spPr bwMode="auto">
            <a:xfrm>
              <a:off x="4468" y="1428"/>
              <a:ext cx="80" cy="75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550931" name="Oval 104"/>
            <p:cNvSpPr>
              <a:spLocks noChangeAspect="1" noChangeArrowheads="1"/>
            </p:cNvSpPr>
            <p:nvPr/>
          </p:nvSpPr>
          <p:spPr bwMode="auto">
            <a:xfrm>
              <a:off x="4672" y="1632"/>
              <a:ext cx="80" cy="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550932" name="Oval 105"/>
            <p:cNvSpPr>
              <a:spLocks noChangeAspect="1" noChangeArrowheads="1"/>
            </p:cNvSpPr>
            <p:nvPr/>
          </p:nvSpPr>
          <p:spPr bwMode="auto">
            <a:xfrm>
              <a:off x="5204" y="1331"/>
              <a:ext cx="80" cy="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550933" name="Oval 106"/>
            <p:cNvSpPr>
              <a:spLocks noChangeAspect="1" noChangeArrowheads="1"/>
            </p:cNvSpPr>
            <p:nvPr/>
          </p:nvSpPr>
          <p:spPr bwMode="auto">
            <a:xfrm>
              <a:off x="5035" y="1632"/>
              <a:ext cx="80" cy="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550934" name="Oval 107"/>
            <p:cNvSpPr>
              <a:spLocks noChangeAspect="1" noChangeArrowheads="1"/>
            </p:cNvSpPr>
            <p:nvPr/>
          </p:nvSpPr>
          <p:spPr bwMode="auto">
            <a:xfrm>
              <a:off x="4954" y="1082"/>
              <a:ext cx="81" cy="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550935" name="Oval 108"/>
            <p:cNvSpPr>
              <a:spLocks noChangeAspect="1" noChangeArrowheads="1"/>
            </p:cNvSpPr>
            <p:nvPr/>
          </p:nvSpPr>
          <p:spPr bwMode="auto">
            <a:xfrm>
              <a:off x="4592" y="1127"/>
              <a:ext cx="80" cy="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550938" name="Line 26"/>
            <p:cNvSpPr>
              <a:spLocks noChangeShapeType="1"/>
            </p:cNvSpPr>
            <p:nvPr/>
          </p:nvSpPr>
          <p:spPr bwMode="auto">
            <a:xfrm flipH="1" flipV="1">
              <a:off x="4513" y="1480"/>
              <a:ext cx="181" cy="204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50943" name="Group 31"/>
          <p:cNvGrpSpPr>
            <a:grpSpLocks/>
          </p:cNvGrpSpPr>
          <p:nvPr/>
        </p:nvGrpSpPr>
        <p:grpSpPr bwMode="auto">
          <a:xfrm>
            <a:off x="7192991" y="4238660"/>
            <a:ext cx="1655762" cy="1476375"/>
            <a:chOff x="4468" y="1082"/>
            <a:chExt cx="816" cy="624"/>
          </a:xfrm>
        </p:grpSpPr>
        <p:sp>
          <p:nvSpPr>
            <p:cNvPr id="550944" name="Line 32"/>
            <p:cNvSpPr>
              <a:spLocks noChangeShapeType="1"/>
            </p:cNvSpPr>
            <p:nvPr/>
          </p:nvSpPr>
          <p:spPr bwMode="auto">
            <a:xfrm flipV="1">
              <a:off x="4626" y="1117"/>
              <a:ext cx="341" cy="45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550945" name="Line 33"/>
            <p:cNvSpPr>
              <a:spLocks noChangeShapeType="1"/>
            </p:cNvSpPr>
            <p:nvPr/>
          </p:nvSpPr>
          <p:spPr bwMode="auto">
            <a:xfrm flipH="1">
              <a:off x="5080" y="1366"/>
              <a:ext cx="159" cy="318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550946" name="Line 34"/>
            <p:cNvSpPr>
              <a:spLocks noChangeShapeType="1"/>
            </p:cNvSpPr>
            <p:nvPr/>
          </p:nvSpPr>
          <p:spPr bwMode="auto">
            <a:xfrm>
              <a:off x="4989" y="1117"/>
              <a:ext cx="250" cy="272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550947" name="Line 35"/>
            <p:cNvSpPr>
              <a:spLocks noChangeShapeType="1"/>
            </p:cNvSpPr>
            <p:nvPr/>
          </p:nvSpPr>
          <p:spPr bwMode="auto">
            <a:xfrm flipH="1" flipV="1">
              <a:off x="4740" y="1684"/>
              <a:ext cx="317" cy="0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550948" name="Line 36"/>
            <p:cNvSpPr>
              <a:spLocks noChangeShapeType="1"/>
            </p:cNvSpPr>
            <p:nvPr/>
          </p:nvSpPr>
          <p:spPr bwMode="auto">
            <a:xfrm flipV="1">
              <a:off x="4513" y="1185"/>
              <a:ext cx="90" cy="272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550949" name="Oval 103"/>
            <p:cNvSpPr>
              <a:spLocks noChangeAspect="1" noChangeArrowheads="1"/>
            </p:cNvSpPr>
            <p:nvPr/>
          </p:nvSpPr>
          <p:spPr bwMode="auto">
            <a:xfrm>
              <a:off x="4468" y="1428"/>
              <a:ext cx="80" cy="75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550950" name="Oval 104"/>
            <p:cNvSpPr>
              <a:spLocks noChangeAspect="1" noChangeArrowheads="1"/>
            </p:cNvSpPr>
            <p:nvPr/>
          </p:nvSpPr>
          <p:spPr bwMode="auto">
            <a:xfrm>
              <a:off x="4672" y="1632"/>
              <a:ext cx="80" cy="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550951" name="Oval 105"/>
            <p:cNvSpPr>
              <a:spLocks noChangeAspect="1" noChangeArrowheads="1"/>
            </p:cNvSpPr>
            <p:nvPr/>
          </p:nvSpPr>
          <p:spPr bwMode="auto">
            <a:xfrm>
              <a:off x="5204" y="1331"/>
              <a:ext cx="80" cy="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550952" name="Oval 106"/>
            <p:cNvSpPr>
              <a:spLocks noChangeAspect="1" noChangeArrowheads="1"/>
            </p:cNvSpPr>
            <p:nvPr/>
          </p:nvSpPr>
          <p:spPr bwMode="auto">
            <a:xfrm>
              <a:off x="5035" y="1632"/>
              <a:ext cx="80" cy="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550953" name="Oval 107"/>
            <p:cNvSpPr>
              <a:spLocks noChangeAspect="1" noChangeArrowheads="1"/>
            </p:cNvSpPr>
            <p:nvPr/>
          </p:nvSpPr>
          <p:spPr bwMode="auto">
            <a:xfrm>
              <a:off x="4954" y="1082"/>
              <a:ext cx="81" cy="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550954" name="Oval 108"/>
            <p:cNvSpPr>
              <a:spLocks noChangeAspect="1" noChangeArrowheads="1"/>
            </p:cNvSpPr>
            <p:nvPr/>
          </p:nvSpPr>
          <p:spPr bwMode="auto">
            <a:xfrm>
              <a:off x="4592" y="1127"/>
              <a:ext cx="80" cy="7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550955" name="Line 43"/>
            <p:cNvSpPr>
              <a:spLocks noChangeShapeType="1"/>
            </p:cNvSpPr>
            <p:nvPr/>
          </p:nvSpPr>
          <p:spPr bwMode="auto">
            <a:xfrm flipH="1" flipV="1">
              <a:off x="4513" y="1480"/>
              <a:ext cx="181" cy="204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0" name="TextBox 39"/>
          <p:cNvSpPr txBox="1"/>
          <p:nvPr/>
        </p:nvSpPr>
        <p:spPr>
          <a:xfrm>
            <a:off x="7596336" y="6613611"/>
            <a:ext cx="28443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Kristen </a:t>
            </a:r>
            <a:r>
              <a:rPr lang="en-US" sz="1400" dirty="0" err="1"/>
              <a:t>Grauman</a:t>
            </a:r>
            <a:endParaRPr lang="en-US" sz="1400" dirty="0"/>
          </a:p>
        </p:txBody>
      </p:sp>
      <p:sp>
        <p:nvSpPr>
          <p:cNvPr id="41" name="Slide Number Placeholder 4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FDB6392-078D-4450-A240-BFDE83E99939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8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8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8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8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8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edge">
                                      <p:cBhvr>
                                        <p:cTn id="42" dur="500"/>
                                        <p:tgtEl>
                                          <p:spTgt spid="5509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0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380" grpId="0" build="p" bldLvl="2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61" name="Title 1"/>
          <p:cNvSpPr>
            <a:spLocks noGrp="1"/>
          </p:cNvSpPr>
          <p:nvPr>
            <p:ph type="title"/>
          </p:nvPr>
        </p:nvSpPr>
        <p:spPr>
          <a:xfrm>
            <a:off x="457200" y="69804"/>
            <a:ext cx="8229600" cy="1143000"/>
          </a:xfrm>
        </p:spPr>
        <p:txBody>
          <a:bodyPr/>
          <a:lstStyle/>
          <a:p>
            <a:r>
              <a:rPr lang="en-US" sz="4000" dirty="0"/>
              <a:t>Energy minimization</a:t>
            </a:r>
          </a:p>
        </p:txBody>
      </p:sp>
      <p:sp>
        <p:nvSpPr>
          <p:cNvPr id="552962" name="Content Placeholder 2"/>
          <p:cNvSpPr>
            <a:spLocks noGrp="1"/>
          </p:cNvSpPr>
          <p:nvPr>
            <p:ph idx="1"/>
          </p:nvPr>
        </p:nvSpPr>
        <p:spPr>
          <a:xfrm>
            <a:off x="457200" y="1493811"/>
            <a:ext cx="8229600" cy="4525963"/>
          </a:xfrm>
        </p:spPr>
        <p:txBody>
          <a:bodyPr/>
          <a:lstStyle/>
          <a:p>
            <a:r>
              <a:rPr lang="en-US" sz="2800" dirty="0"/>
              <a:t>Several algorithms have been proposed to fit deformable contours.  </a:t>
            </a:r>
          </a:p>
          <a:p>
            <a:r>
              <a:rPr lang="en-US" sz="2800" dirty="0"/>
              <a:t>We’ll look at two:</a:t>
            </a:r>
            <a:endParaRPr lang="en-US" dirty="0"/>
          </a:p>
          <a:p>
            <a:pPr lvl="1"/>
            <a:r>
              <a:rPr lang="en-US" sz="2400" dirty="0"/>
              <a:t>Greedy search</a:t>
            </a:r>
          </a:p>
          <a:p>
            <a:pPr lvl="1"/>
            <a:r>
              <a:rPr lang="en-US" sz="2400" dirty="0"/>
              <a:t>Dynamic programming (for 2d snakes)</a:t>
            </a:r>
          </a:p>
          <a:p>
            <a:pPr lvl="1"/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FDB6392-078D-4450-A240-BFDE83E99939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0" y="6581001"/>
            <a:ext cx="5943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Slide credit: Kristen </a:t>
            </a:r>
            <a:r>
              <a:rPr lang="en-US" sz="1200" dirty="0" err="1"/>
              <a:t>Grauman</a:t>
            </a:r>
            <a:endParaRPr lang="en-US" sz="12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2962" grpId="0" build="p" bldLvl="2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009" name="Title 1"/>
          <p:cNvSpPr>
            <a:spLocks noGrp="1"/>
          </p:cNvSpPr>
          <p:nvPr>
            <p:ph type="title"/>
          </p:nvPr>
        </p:nvSpPr>
        <p:spPr>
          <a:xfrm>
            <a:off x="457200" y="44450"/>
            <a:ext cx="8229600" cy="1143000"/>
          </a:xfrm>
        </p:spPr>
        <p:txBody>
          <a:bodyPr/>
          <a:lstStyle/>
          <a:p>
            <a:r>
              <a:rPr lang="en-US" sz="4000"/>
              <a:t>Energy minimization: greedy</a:t>
            </a:r>
          </a:p>
        </p:txBody>
      </p:sp>
      <p:sp>
        <p:nvSpPr>
          <p:cNvPr id="555010" name="Content Placeholder 2"/>
          <p:cNvSpPr>
            <a:spLocks noGrp="1"/>
          </p:cNvSpPr>
          <p:nvPr>
            <p:ph idx="1"/>
          </p:nvPr>
        </p:nvSpPr>
        <p:spPr>
          <a:xfrm>
            <a:off x="457200" y="1268413"/>
            <a:ext cx="5830911" cy="4525962"/>
          </a:xfrm>
        </p:spPr>
        <p:txBody>
          <a:bodyPr/>
          <a:lstStyle/>
          <a:p>
            <a:r>
              <a:rPr lang="en-US" sz="2400" dirty="0"/>
              <a:t>For each point, search window around it and move to where energy function is minimal</a:t>
            </a:r>
          </a:p>
          <a:p>
            <a:pPr lvl="1"/>
            <a:r>
              <a:rPr lang="en-US" sz="2000" dirty="0"/>
              <a:t>Typical window size, e.g., 5 x 5 pixels</a:t>
            </a:r>
          </a:p>
          <a:p>
            <a:pPr lvl="1"/>
            <a:endParaRPr lang="en-US" sz="2000" dirty="0"/>
          </a:p>
          <a:p>
            <a:r>
              <a:rPr lang="en-US" sz="2400" dirty="0"/>
              <a:t>Stop when predefined number of points have not changed in last iteration, or after max number of iterations</a:t>
            </a:r>
          </a:p>
          <a:p>
            <a:endParaRPr lang="en-US" sz="2400" dirty="0"/>
          </a:p>
          <a:p>
            <a:r>
              <a:rPr lang="en-US" sz="2400" dirty="0"/>
              <a:t>Note:</a:t>
            </a:r>
          </a:p>
          <a:p>
            <a:pPr lvl="1"/>
            <a:r>
              <a:rPr lang="en-US" sz="2400" dirty="0"/>
              <a:t>Convergence not guaranteed</a:t>
            </a:r>
          </a:p>
          <a:p>
            <a:pPr lvl="1"/>
            <a:r>
              <a:rPr lang="en-US" sz="2400" dirty="0"/>
              <a:t>Need decent initialization</a:t>
            </a:r>
          </a:p>
          <a:p>
            <a:endParaRPr lang="en-US" sz="2000" dirty="0"/>
          </a:p>
          <a:p>
            <a:endParaRPr lang="en-US" dirty="0"/>
          </a:p>
        </p:txBody>
      </p:sp>
      <p:grpSp>
        <p:nvGrpSpPr>
          <p:cNvPr id="555068" name="Group 60"/>
          <p:cNvGrpSpPr>
            <a:grpSpLocks noChangeAspect="1"/>
          </p:cNvGrpSpPr>
          <p:nvPr/>
        </p:nvGrpSpPr>
        <p:grpSpPr bwMode="auto">
          <a:xfrm>
            <a:off x="6372225" y="1412875"/>
            <a:ext cx="2266950" cy="1989138"/>
            <a:chOff x="3968" y="1457"/>
            <a:chExt cx="1792" cy="1572"/>
          </a:xfrm>
        </p:grpSpPr>
        <p:grpSp>
          <p:nvGrpSpPr>
            <p:cNvPr id="555013" name="Group 2"/>
            <p:cNvGrpSpPr>
              <a:grpSpLocks noChangeAspect="1"/>
            </p:cNvGrpSpPr>
            <p:nvPr/>
          </p:nvGrpSpPr>
          <p:grpSpPr bwMode="auto">
            <a:xfrm>
              <a:off x="3968" y="1457"/>
              <a:ext cx="1792" cy="1572"/>
              <a:chOff x="3240" y="1571"/>
              <a:chExt cx="1792" cy="1572"/>
            </a:xfrm>
          </p:grpSpPr>
          <p:graphicFrame>
            <p:nvGraphicFramePr>
              <p:cNvPr id="555014" name="Object 9"/>
              <p:cNvGraphicFramePr>
                <a:graphicFrameLocks noChangeAspect="1"/>
              </p:cNvGraphicFramePr>
              <p:nvPr/>
            </p:nvGraphicFramePr>
            <p:xfrm>
              <a:off x="3240" y="1571"/>
              <a:ext cx="1792" cy="157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55067" name="Image" r:id="rId4" imgW="1143260" imgH="1003529" progId="">
                      <p:embed/>
                    </p:oleObj>
                  </mc:Choice>
                  <mc:Fallback>
                    <p:oleObj name="Image" r:id="rId4" imgW="1143260" imgH="1003529" progId="">
                      <p:embed/>
                      <p:pic>
                        <p:nvPicPr>
                          <p:cNvPr id="0" name="Picture 23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240" y="1571"/>
                            <a:ext cx="1792" cy="157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="" xmlns:a14="http://schemas.microsoft.com/office/drawing/2010/main">
                                <a:solidFill>
                                  <a:schemeClr val="folHlink"/>
                                </a:solidFill>
                              </a14:hiddenFill>
                            </a:ext>
                            <a:ext uri="{91240B29-F687-4f45-9708-019B960494DF}">
                              <a14:hiddenLine xmlns=""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pSp>
            <p:nvGrpSpPr>
              <p:cNvPr id="555015" name="Group 4"/>
              <p:cNvGrpSpPr>
                <a:grpSpLocks noChangeAspect="1"/>
              </p:cNvGrpSpPr>
              <p:nvPr/>
            </p:nvGrpSpPr>
            <p:grpSpPr bwMode="auto">
              <a:xfrm>
                <a:off x="3824" y="1880"/>
                <a:ext cx="1016" cy="1120"/>
                <a:chOff x="3824" y="1784"/>
                <a:chExt cx="1112" cy="1216"/>
              </a:xfrm>
            </p:grpSpPr>
            <p:sp>
              <p:nvSpPr>
                <p:cNvPr id="555016" name="Freeform 5"/>
                <p:cNvSpPr>
                  <a:spLocks noChangeAspect="1"/>
                </p:cNvSpPr>
                <p:nvPr/>
              </p:nvSpPr>
              <p:spPr bwMode="auto">
                <a:xfrm>
                  <a:off x="3880" y="1816"/>
                  <a:ext cx="1025" cy="1145"/>
                </a:xfrm>
                <a:custGeom>
                  <a:avLst/>
                  <a:gdLst>
                    <a:gd name="T0" fmla="*/ 0 w 1232"/>
                    <a:gd name="T1" fmla="*/ 961 h 1040"/>
                    <a:gd name="T2" fmla="*/ 138 w 1232"/>
                    <a:gd name="T3" fmla="*/ 129 h 1040"/>
                    <a:gd name="T4" fmla="*/ 443 w 1232"/>
                    <a:gd name="T5" fmla="*/ 0 h 1040"/>
                    <a:gd name="T6" fmla="*/ 710 w 1232"/>
                    <a:gd name="T7" fmla="*/ 448 h 1040"/>
                    <a:gd name="T8" fmla="*/ 641 w 1232"/>
                    <a:gd name="T9" fmla="*/ 1142 h 1040"/>
                    <a:gd name="T10" fmla="*/ 276 w 1232"/>
                    <a:gd name="T11" fmla="*/ 1388 h 1040"/>
                    <a:gd name="T12" fmla="*/ 0 w 1232"/>
                    <a:gd name="T13" fmla="*/ 961 h 1040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1232"/>
                    <a:gd name="T22" fmla="*/ 0 h 1040"/>
                    <a:gd name="T23" fmla="*/ 1232 w 1232"/>
                    <a:gd name="T24" fmla="*/ 1040 h 1040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1232" h="1040">
                      <a:moveTo>
                        <a:pt x="0" y="720"/>
                      </a:moveTo>
                      <a:lnTo>
                        <a:pt x="240" y="96"/>
                      </a:lnTo>
                      <a:lnTo>
                        <a:pt x="768" y="0"/>
                      </a:lnTo>
                      <a:lnTo>
                        <a:pt x="1232" y="336"/>
                      </a:lnTo>
                      <a:lnTo>
                        <a:pt x="1112" y="856"/>
                      </a:lnTo>
                      <a:lnTo>
                        <a:pt x="480" y="1040"/>
                      </a:lnTo>
                      <a:lnTo>
                        <a:pt x="0" y="720"/>
                      </a:lnTo>
                      <a:close/>
                    </a:path>
                  </a:pathLst>
                </a:custGeom>
                <a:noFill/>
                <a:ln w="38100" cap="rnd">
                  <a:solidFill>
                    <a:schemeClr val="accent2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grpSp>
              <p:nvGrpSpPr>
                <p:cNvPr id="555017" name="Group 6"/>
                <p:cNvGrpSpPr>
                  <a:grpSpLocks noChangeAspect="1"/>
                </p:cNvGrpSpPr>
                <p:nvPr/>
              </p:nvGrpSpPr>
              <p:grpSpPr bwMode="auto">
                <a:xfrm>
                  <a:off x="3824" y="1784"/>
                  <a:ext cx="1112" cy="1216"/>
                  <a:chOff x="3824" y="1784"/>
                  <a:chExt cx="1112" cy="1216"/>
                </a:xfrm>
              </p:grpSpPr>
              <p:sp>
                <p:nvSpPr>
                  <p:cNvPr id="555018" name="Oval 7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3824" y="2536"/>
                    <a:ext cx="104" cy="96"/>
                  </a:xfrm>
                  <a:prstGeom prst="ellipse">
                    <a:avLst/>
                  </a:prstGeom>
                  <a:solidFill>
                    <a:schemeClr val="hlink"/>
                  </a:solidFill>
                  <a:ln w="2857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555019" name="Oval 8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4256" y="2904"/>
                    <a:ext cx="104" cy="96"/>
                  </a:xfrm>
                  <a:prstGeom prst="ellipse">
                    <a:avLst/>
                  </a:prstGeom>
                  <a:solidFill>
                    <a:schemeClr val="hlink"/>
                  </a:solidFill>
                  <a:ln w="2857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555020" name="Oval 9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4728" y="2704"/>
                    <a:ext cx="104" cy="96"/>
                  </a:xfrm>
                  <a:prstGeom prst="ellipse">
                    <a:avLst/>
                  </a:prstGeom>
                  <a:solidFill>
                    <a:schemeClr val="hlink"/>
                  </a:solidFill>
                  <a:ln w="2857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555021" name="Oval 10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4832" y="2144"/>
                    <a:ext cx="104" cy="96"/>
                  </a:xfrm>
                  <a:prstGeom prst="ellipse">
                    <a:avLst/>
                  </a:prstGeom>
                  <a:solidFill>
                    <a:schemeClr val="hlink"/>
                  </a:solidFill>
                  <a:ln w="2857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555022" name="Oval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4456" y="1784"/>
                    <a:ext cx="104" cy="96"/>
                  </a:xfrm>
                  <a:prstGeom prst="ellipse">
                    <a:avLst/>
                  </a:prstGeom>
                  <a:solidFill>
                    <a:schemeClr val="hlink"/>
                  </a:solidFill>
                  <a:ln w="2857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555023" name="Oval 12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4040" y="1872"/>
                    <a:ext cx="104" cy="96"/>
                  </a:xfrm>
                  <a:prstGeom prst="ellipse">
                    <a:avLst/>
                  </a:prstGeom>
                  <a:solidFill>
                    <a:schemeClr val="hlink"/>
                  </a:solidFill>
                  <a:ln w="2857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>
                      <a:solidFill>
                        <a:srgbClr val="000000"/>
                      </a:solidFill>
                    </a:endParaRPr>
                  </a:p>
                </p:txBody>
              </p:sp>
            </p:grpSp>
          </p:grpSp>
        </p:grpSp>
        <p:grpSp>
          <p:nvGrpSpPr>
            <p:cNvPr id="5" name="Group 13"/>
            <p:cNvGrpSpPr>
              <a:grpSpLocks noChangeAspect="1"/>
            </p:cNvGrpSpPr>
            <p:nvPr/>
          </p:nvGrpSpPr>
          <p:grpSpPr bwMode="auto">
            <a:xfrm>
              <a:off x="4448" y="1662"/>
              <a:ext cx="1232" cy="1328"/>
              <a:chOff x="3720" y="1776"/>
              <a:chExt cx="1232" cy="1328"/>
            </a:xfrm>
          </p:grpSpPr>
          <p:grpSp>
            <p:nvGrpSpPr>
              <p:cNvPr id="555025" name="Group 14"/>
              <p:cNvGrpSpPr>
                <a:grpSpLocks noChangeAspect="1"/>
              </p:cNvGrpSpPr>
              <p:nvPr/>
            </p:nvGrpSpPr>
            <p:grpSpPr bwMode="auto">
              <a:xfrm>
                <a:off x="3920" y="1856"/>
                <a:ext cx="312" cy="296"/>
                <a:chOff x="2560" y="1616"/>
                <a:chExt cx="312" cy="296"/>
              </a:xfrm>
            </p:grpSpPr>
            <p:sp>
              <p:nvSpPr>
                <p:cNvPr id="555026" name="Rectangle 15"/>
                <p:cNvSpPr>
                  <a:spLocks noChangeAspect="1" noChangeArrowheads="1"/>
                </p:cNvSpPr>
                <p:nvPr/>
              </p:nvSpPr>
              <p:spPr bwMode="auto">
                <a:xfrm>
                  <a:off x="2560" y="1616"/>
                  <a:ext cx="312" cy="296"/>
                </a:xfrm>
                <a:prstGeom prst="rect">
                  <a:avLst/>
                </a:prstGeom>
                <a:noFill/>
                <a:ln w="9525">
                  <a:solidFill>
                    <a:schemeClr val="accent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555027" name="Line 16"/>
                <p:cNvSpPr>
                  <a:spLocks noChangeAspect="1" noChangeShapeType="1"/>
                </p:cNvSpPr>
                <p:nvPr/>
              </p:nvSpPr>
              <p:spPr bwMode="auto">
                <a:xfrm>
                  <a:off x="2664" y="1616"/>
                  <a:ext cx="0" cy="296"/>
                </a:xfrm>
                <a:prstGeom prst="line">
                  <a:avLst/>
                </a:prstGeom>
                <a:noFill/>
                <a:ln w="9525">
                  <a:solidFill>
                    <a:schemeClr val="accent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55028" name="Line 17"/>
                <p:cNvSpPr>
                  <a:spLocks noChangeAspect="1" noChangeShapeType="1"/>
                </p:cNvSpPr>
                <p:nvPr/>
              </p:nvSpPr>
              <p:spPr bwMode="auto">
                <a:xfrm>
                  <a:off x="2768" y="1616"/>
                  <a:ext cx="0" cy="296"/>
                </a:xfrm>
                <a:prstGeom prst="line">
                  <a:avLst/>
                </a:prstGeom>
                <a:noFill/>
                <a:ln w="9525">
                  <a:solidFill>
                    <a:schemeClr val="accent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55029" name="Line 18"/>
                <p:cNvSpPr>
                  <a:spLocks noChangeAspect="1" noChangeShapeType="1"/>
                </p:cNvSpPr>
                <p:nvPr/>
              </p:nvSpPr>
              <p:spPr bwMode="auto">
                <a:xfrm>
                  <a:off x="2568" y="1712"/>
                  <a:ext cx="304" cy="0"/>
                </a:xfrm>
                <a:prstGeom prst="line">
                  <a:avLst/>
                </a:prstGeom>
                <a:noFill/>
                <a:ln w="9525">
                  <a:solidFill>
                    <a:schemeClr val="accent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55030" name="Line 19"/>
                <p:cNvSpPr>
                  <a:spLocks noChangeAspect="1" noChangeShapeType="1"/>
                </p:cNvSpPr>
                <p:nvPr/>
              </p:nvSpPr>
              <p:spPr bwMode="auto">
                <a:xfrm>
                  <a:off x="2560" y="1808"/>
                  <a:ext cx="304" cy="0"/>
                </a:xfrm>
                <a:prstGeom prst="line">
                  <a:avLst/>
                </a:prstGeom>
                <a:noFill/>
                <a:ln w="9525">
                  <a:solidFill>
                    <a:schemeClr val="accent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555031" name="Group 20"/>
              <p:cNvGrpSpPr>
                <a:grpSpLocks noChangeAspect="1"/>
              </p:cNvGrpSpPr>
              <p:nvPr/>
            </p:nvGrpSpPr>
            <p:grpSpPr bwMode="auto">
              <a:xfrm>
                <a:off x="4296" y="1776"/>
                <a:ext cx="312" cy="296"/>
                <a:chOff x="2560" y="1616"/>
                <a:chExt cx="312" cy="296"/>
              </a:xfrm>
            </p:grpSpPr>
            <p:sp>
              <p:nvSpPr>
                <p:cNvPr id="555032" name="Rectangle 21"/>
                <p:cNvSpPr>
                  <a:spLocks noChangeAspect="1" noChangeArrowheads="1"/>
                </p:cNvSpPr>
                <p:nvPr/>
              </p:nvSpPr>
              <p:spPr bwMode="auto">
                <a:xfrm>
                  <a:off x="2560" y="1616"/>
                  <a:ext cx="312" cy="296"/>
                </a:xfrm>
                <a:prstGeom prst="rect">
                  <a:avLst/>
                </a:prstGeom>
                <a:noFill/>
                <a:ln w="9525">
                  <a:solidFill>
                    <a:schemeClr val="accent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555033" name="Line 22"/>
                <p:cNvSpPr>
                  <a:spLocks noChangeAspect="1" noChangeShapeType="1"/>
                </p:cNvSpPr>
                <p:nvPr/>
              </p:nvSpPr>
              <p:spPr bwMode="auto">
                <a:xfrm>
                  <a:off x="2664" y="1616"/>
                  <a:ext cx="0" cy="296"/>
                </a:xfrm>
                <a:prstGeom prst="line">
                  <a:avLst/>
                </a:prstGeom>
                <a:noFill/>
                <a:ln w="9525">
                  <a:solidFill>
                    <a:schemeClr val="accent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55034" name="Line 23"/>
                <p:cNvSpPr>
                  <a:spLocks noChangeAspect="1" noChangeShapeType="1"/>
                </p:cNvSpPr>
                <p:nvPr/>
              </p:nvSpPr>
              <p:spPr bwMode="auto">
                <a:xfrm>
                  <a:off x="2768" y="1616"/>
                  <a:ext cx="0" cy="296"/>
                </a:xfrm>
                <a:prstGeom prst="line">
                  <a:avLst/>
                </a:prstGeom>
                <a:noFill/>
                <a:ln w="9525">
                  <a:solidFill>
                    <a:schemeClr val="accent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55035" name="Line 24"/>
                <p:cNvSpPr>
                  <a:spLocks noChangeAspect="1" noChangeShapeType="1"/>
                </p:cNvSpPr>
                <p:nvPr/>
              </p:nvSpPr>
              <p:spPr bwMode="auto">
                <a:xfrm>
                  <a:off x="2568" y="1712"/>
                  <a:ext cx="304" cy="0"/>
                </a:xfrm>
                <a:prstGeom prst="line">
                  <a:avLst/>
                </a:prstGeom>
                <a:noFill/>
                <a:ln w="9525">
                  <a:solidFill>
                    <a:schemeClr val="accent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55036" name="Line 25"/>
                <p:cNvSpPr>
                  <a:spLocks noChangeAspect="1" noChangeShapeType="1"/>
                </p:cNvSpPr>
                <p:nvPr/>
              </p:nvSpPr>
              <p:spPr bwMode="auto">
                <a:xfrm>
                  <a:off x="2560" y="1808"/>
                  <a:ext cx="304" cy="0"/>
                </a:xfrm>
                <a:prstGeom prst="line">
                  <a:avLst/>
                </a:prstGeom>
                <a:noFill/>
                <a:ln w="9525">
                  <a:solidFill>
                    <a:schemeClr val="accent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555037" name="Group 26"/>
              <p:cNvGrpSpPr>
                <a:grpSpLocks noChangeAspect="1"/>
              </p:cNvGrpSpPr>
              <p:nvPr/>
            </p:nvGrpSpPr>
            <p:grpSpPr bwMode="auto">
              <a:xfrm>
                <a:off x="4112" y="2808"/>
                <a:ext cx="312" cy="296"/>
                <a:chOff x="2560" y="1616"/>
                <a:chExt cx="312" cy="296"/>
              </a:xfrm>
            </p:grpSpPr>
            <p:sp>
              <p:nvSpPr>
                <p:cNvPr id="555038" name="Rectangle 27"/>
                <p:cNvSpPr>
                  <a:spLocks noChangeAspect="1" noChangeArrowheads="1"/>
                </p:cNvSpPr>
                <p:nvPr/>
              </p:nvSpPr>
              <p:spPr bwMode="auto">
                <a:xfrm>
                  <a:off x="2560" y="1616"/>
                  <a:ext cx="312" cy="296"/>
                </a:xfrm>
                <a:prstGeom prst="rect">
                  <a:avLst/>
                </a:prstGeom>
                <a:noFill/>
                <a:ln w="9525">
                  <a:solidFill>
                    <a:schemeClr val="accent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555039" name="Line 28"/>
                <p:cNvSpPr>
                  <a:spLocks noChangeAspect="1" noChangeShapeType="1"/>
                </p:cNvSpPr>
                <p:nvPr/>
              </p:nvSpPr>
              <p:spPr bwMode="auto">
                <a:xfrm>
                  <a:off x="2664" y="1616"/>
                  <a:ext cx="0" cy="296"/>
                </a:xfrm>
                <a:prstGeom prst="line">
                  <a:avLst/>
                </a:prstGeom>
                <a:noFill/>
                <a:ln w="9525">
                  <a:solidFill>
                    <a:schemeClr val="accent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55040" name="Line 29"/>
                <p:cNvSpPr>
                  <a:spLocks noChangeAspect="1" noChangeShapeType="1"/>
                </p:cNvSpPr>
                <p:nvPr/>
              </p:nvSpPr>
              <p:spPr bwMode="auto">
                <a:xfrm>
                  <a:off x="2768" y="1616"/>
                  <a:ext cx="0" cy="296"/>
                </a:xfrm>
                <a:prstGeom prst="line">
                  <a:avLst/>
                </a:prstGeom>
                <a:noFill/>
                <a:ln w="9525">
                  <a:solidFill>
                    <a:schemeClr val="accent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55041" name="Line 30"/>
                <p:cNvSpPr>
                  <a:spLocks noChangeAspect="1" noChangeShapeType="1"/>
                </p:cNvSpPr>
                <p:nvPr/>
              </p:nvSpPr>
              <p:spPr bwMode="auto">
                <a:xfrm>
                  <a:off x="2568" y="1712"/>
                  <a:ext cx="304" cy="0"/>
                </a:xfrm>
                <a:prstGeom prst="line">
                  <a:avLst/>
                </a:prstGeom>
                <a:noFill/>
                <a:ln w="9525">
                  <a:solidFill>
                    <a:schemeClr val="accent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55042" name="Line 31"/>
                <p:cNvSpPr>
                  <a:spLocks noChangeAspect="1" noChangeShapeType="1"/>
                </p:cNvSpPr>
                <p:nvPr/>
              </p:nvSpPr>
              <p:spPr bwMode="auto">
                <a:xfrm>
                  <a:off x="2560" y="1808"/>
                  <a:ext cx="304" cy="0"/>
                </a:xfrm>
                <a:prstGeom prst="line">
                  <a:avLst/>
                </a:prstGeom>
                <a:noFill/>
                <a:ln w="9525">
                  <a:solidFill>
                    <a:schemeClr val="accent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555043" name="Group 32"/>
              <p:cNvGrpSpPr>
                <a:grpSpLocks noChangeAspect="1"/>
              </p:cNvGrpSpPr>
              <p:nvPr/>
            </p:nvGrpSpPr>
            <p:grpSpPr bwMode="auto">
              <a:xfrm>
                <a:off x="4544" y="2624"/>
                <a:ext cx="312" cy="296"/>
                <a:chOff x="2560" y="1616"/>
                <a:chExt cx="312" cy="296"/>
              </a:xfrm>
            </p:grpSpPr>
            <p:sp>
              <p:nvSpPr>
                <p:cNvPr id="555044" name="Rectangle 33"/>
                <p:cNvSpPr>
                  <a:spLocks noChangeAspect="1" noChangeArrowheads="1"/>
                </p:cNvSpPr>
                <p:nvPr/>
              </p:nvSpPr>
              <p:spPr bwMode="auto">
                <a:xfrm>
                  <a:off x="2560" y="1616"/>
                  <a:ext cx="312" cy="296"/>
                </a:xfrm>
                <a:prstGeom prst="rect">
                  <a:avLst/>
                </a:prstGeom>
                <a:noFill/>
                <a:ln w="9525">
                  <a:solidFill>
                    <a:schemeClr val="accent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555045" name="Line 34"/>
                <p:cNvSpPr>
                  <a:spLocks noChangeAspect="1" noChangeShapeType="1"/>
                </p:cNvSpPr>
                <p:nvPr/>
              </p:nvSpPr>
              <p:spPr bwMode="auto">
                <a:xfrm>
                  <a:off x="2664" y="1616"/>
                  <a:ext cx="0" cy="296"/>
                </a:xfrm>
                <a:prstGeom prst="line">
                  <a:avLst/>
                </a:prstGeom>
                <a:noFill/>
                <a:ln w="9525">
                  <a:solidFill>
                    <a:schemeClr val="accent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55046" name="Line 35"/>
                <p:cNvSpPr>
                  <a:spLocks noChangeAspect="1" noChangeShapeType="1"/>
                </p:cNvSpPr>
                <p:nvPr/>
              </p:nvSpPr>
              <p:spPr bwMode="auto">
                <a:xfrm>
                  <a:off x="2768" y="1616"/>
                  <a:ext cx="0" cy="296"/>
                </a:xfrm>
                <a:prstGeom prst="line">
                  <a:avLst/>
                </a:prstGeom>
                <a:noFill/>
                <a:ln w="9525">
                  <a:solidFill>
                    <a:schemeClr val="accent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55047" name="Line 36"/>
                <p:cNvSpPr>
                  <a:spLocks noChangeAspect="1" noChangeShapeType="1"/>
                </p:cNvSpPr>
                <p:nvPr/>
              </p:nvSpPr>
              <p:spPr bwMode="auto">
                <a:xfrm>
                  <a:off x="2568" y="1712"/>
                  <a:ext cx="304" cy="0"/>
                </a:xfrm>
                <a:prstGeom prst="line">
                  <a:avLst/>
                </a:prstGeom>
                <a:noFill/>
                <a:ln w="9525">
                  <a:solidFill>
                    <a:schemeClr val="accent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55048" name="Line 37"/>
                <p:cNvSpPr>
                  <a:spLocks noChangeAspect="1" noChangeShapeType="1"/>
                </p:cNvSpPr>
                <p:nvPr/>
              </p:nvSpPr>
              <p:spPr bwMode="auto">
                <a:xfrm>
                  <a:off x="2560" y="1808"/>
                  <a:ext cx="304" cy="0"/>
                </a:xfrm>
                <a:prstGeom prst="line">
                  <a:avLst/>
                </a:prstGeom>
                <a:noFill/>
                <a:ln w="9525">
                  <a:solidFill>
                    <a:schemeClr val="accent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555049" name="Group 38"/>
              <p:cNvGrpSpPr>
                <a:grpSpLocks noChangeAspect="1"/>
              </p:cNvGrpSpPr>
              <p:nvPr/>
            </p:nvGrpSpPr>
            <p:grpSpPr bwMode="auto">
              <a:xfrm>
                <a:off x="4640" y="2112"/>
                <a:ext cx="312" cy="296"/>
                <a:chOff x="2560" y="1616"/>
                <a:chExt cx="312" cy="296"/>
              </a:xfrm>
            </p:grpSpPr>
            <p:sp>
              <p:nvSpPr>
                <p:cNvPr id="555050" name="Rectangle 39"/>
                <p:cNvSpPr>
                  <a:spLocks noChangeAspect="1" noChangeArrowheads="1"/>
                </p:cNvSpPr>
                <p:nvPr/>
              </p:nvSpPr>
              <p:spPr bwMode="auto">
                <a:xfrm>
                  <a:off x="2560" y="1616"/>
                  <a:ext cx="312" cy="296"/>
                </a:xfrm>
                <a:prstGeom prst="rect">
                  <a:avLst/>
                </a:prstGeom>
                <a:noFill/>
                <a:ln w="9525">
                  <a:solidFill>
                    <a:schemeClr val="accent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555051" name="Line 40"/>
                <p:cNvSpPr>
                  <a:spLocks noChangeAspect="1" noChangeShapeType="1"/>
                </p:cNvSpPr>
                <p:nvPr/>
              </p:nvSpPr>
              <p:spPr bwMode="auto">
                <a:xfrm>
                  <a:off x="2664" y="1616"/>
                  <a:ext cx="0" cy="296"/>
                </a:xfrm>
                <a:prstGeom prst="line">
                  <a:avLst/>
                </a:prstGeom>
                <a:noFill/>
                <a:ln w="9525">
                  <a:solidFill>
                    <a:schemeClr val="accent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55052" name="Line 41"/>
                <p:cNvSpPr>
                  <a:spLocks noChangeAspect="1" noChangeShapeType="1"/>
                </p:cNvSpPr>
                <p:nvPr/>
              </p:nvSpPr>
              <p:spPr bwMode="auto">
                <a:xfrm>
                  <a:off x="2768" y="1616"/>
                  <a:ext cx="0" cy="296"/>
                </a:xfrm>
                <a:prstGeom prst="line">
                  <a:avLst/>
                </a:prstGeom>
                <a:noFill/>
                <a:ln w="9525">
                  <a:solidFill>
                    <a:schemeClr val="accent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55053" name="Line 42"/>
                <p:cNvSpPr>
                  <a:spLocks noChangeAspect="1" noChangeShapeType="1"/>
                </p:cNvSpPr>
                <p:nvPr/>
              </p:nvSpPr>
              <p:spPr bwMode="auto">
                <a:xfrm>
                  <a:off x="2568" y="1712"/>
                  <a:ext cx="304" cy="0"/>
                </a:xfrm>
                <a:prstGeom prst="line">
                  <a:avLst/>
                </a:prstGeom>
                <a:noFill/>
                <a:ln w="9525">
                  <a:solidFill>
                    <a:schemeClr val="accent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55054" name="Line 43"/>
                <p:cNvSpPr>
                  <a:spLocks noChangeAspect="1" noChangeShapeType="1"/>
                </p:cNvSpPr>
                <p:nvPr/>
              </p:nvSpPr>
              <p:spPr bwMode="auto">
                <a:xfrm>
                  <a:off x="2560" y="1808"/>
                  <a:ext cx="304" cy="0"/>
                </a:xfrm>
                <a:prstGeom prst="line">
                  <a:avLst/>
                </a:prstGeom>
                <a:noFill/>
                <a:ln w="9525">
                  <a:solidFill>
                    <a:schemeClr val="accent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555055" name="Group 44"/>
              <p:cNvGrpSpPr>
                <a:grpSpLocks noChangeAspect="1"/>
              </p:cNvGrpSpPr>
              <p:nvPr/>
            </p:nvGrpSpPr>
            <p:grpSpPr bwMode="auto">
              <a:xfrm>
                <a:off x="3720" y="2472"/>
                <a:ext cx="312" cy="296"/>
                <a:chOff x="2560" y="1616"/>
                <a:chExt cx="312" cy="296"/>
              </a:xfrm>
            </p:grpSpPr>
            <p:sp>
              <p:nvSpPr>
                <p:cNvPr id="555056" name="Rectangle 45"/>
                <p:cNvSpPr>
                  <a:spLocks noChangeAspect="1" noChangeArrowheads="1"/>
                </p:cNvSpPr>
                <p:nvPr/>
              </p:nvSpPr>
              <p:spPr bwMode="auto">
                <a:xfrm>
                  <a:off x="2560" y="1616"/>
                  <a:ext cx="312" cy="296"/>
                </a:xfrm>
                <a:prstGeom prst="rect">
                  <a:avLst/>
                </a:prstGeom>
                <a:noFill/>
                <a:ln w="9525">
                  <a:solidFill>
                    <a:schemeClr val="accent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555057" name="Line 46"/>
                <p:cNvSpPr>
                  <a:spLocks noChangeAspect="1" noChangeShapeType="1"/>
                </p:cNvSpPr>
                <p:nvPr/>
              </p:nvSpPr>
              <p:spPr bwMode="auto">
                <a:xfrm>
                  <a:off x="2664" y="1616"/>
                  <a:ext cx="0" cy="296"/>
                </a:xfrm>
                <a:prstGeom prst="line">
                  <a:avLst/>
                </a:prstGeom>
                <a:noFill/>
                <a:ln w="9525">
                  <a:solidFill>
                    <a:schemeClr val="accent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55058" name="Line 47"/>
                <p:cNvSpPr>
                  <a:spLocks noChangeAspect="1" noChangeShapeType="1"/>
                </p:cNvSpPr>
                <p:nvPr/>
              </p:nvSpPr>
              <p:spPr bwMode="auto">
                <a:xfrm>
                  <a:off x="2768" y="1616"/>
                  <a:ext cx="0" cy="296"/>
                </a:xfrm>
                <a:prstGeom prst="line">
                  <a:avLst/>
                </a:prstGeom>
                <a:noFill/>
                <a:ln w="9525">
                  <a:solidFill>
                    <a:schemeClr val="accent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55059" name="Line 48"/>
                <p:cNvSpPr>
                  <a:spLocks noChangeAspect="1" noChangeShapeType="1"/>
                </p:cNvSpPr>
                <p:nvPr/>
              </p:nvSpPr>
              <p:spPr bwMode="auto">
                <a:xfrm>
                  <a:off x="2568" y="1712"/>
                  <a:ext cx="304" cy="0"/>
                </a:xfrm>
                <a:prstGeom prst="line">
                  <a:avLst/>
                </a:prstGeom>
                <a:noFill/>
                <a:ln w="9525">
                  <a:solidFill>
                    <a:schemeClr val="accent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55060" name="Line 49"/>
                <p:cNvSpPr>
                  <a:spLocks noChangeAspect="1" noChangeShapeType="1"/>
                </p:cNvSpPr>
                <p:nvPr/>
              </p:nvSpPr>
              <p:spPr bwMode="auto">
                <a:xfrm>
                  <a:off x="2560" y="1808"/>
                  <a:ext cx="304" cy="0"/>
                </a:xfrm>
                <a:prstGeom prst="line">
                  <a:avLst/>
                </a:prstGeom>
                <a:noFill/>
                <a:ln w="9525">
                  <a:solidFill>
                    <a:schemeClr val="accent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</p:grpSp>
      <p:sp>
        <p:nvSpPr>
          <p:cNvPr id="53" name="TextBox 52"/>
          <p:cNvSpPr txBox="1"/>
          <p:nvPr/>
        </p:nvSpPr>
        <p:spPr>
          <a:xfrm>
            <a:off x="7596336" y="6613611"/>
            <a:ext cx="28443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Kristen </a:t>
            </a:r>
            <a:r>
              <a:rPr lang="en-US" sz="1400" dirty="0" err="1"/>
              <a:t>Grauman</a:t>
            </a:r>
            <a:endParaRPr lang="en-US" sz="1400" dirty="0"/>
          </a:p>
        </p:txBody>
      </p:sp>
      <p:sp>
        <p:nvSpPr>
          <p:cNvPr id="54" name="Slide Number Placeholder 5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FDB6392-078D-4450-A240-BFDE83E99939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0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0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0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0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0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0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5010" grpId="0" build="p" bldLvl="2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29" name="Title 3"/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/>
          <a:lstStyle/>
          <a:p>
            <a:r>
              <a:rPr lang="en-US" sz="4000" dirty="0">
                <a:latin typeface="Arial" charset="0"/>
                <a:cs typeface="Arial" charset="0"/>
              </a:rPr>
              <a:t>Fitting: Edges vs. boundaries</a:t>
            </a:r>
          </a:p>
        </p:txBody>
      </p:sp>
      <p:pic>
        <p:nvPicPr>
          <p:cNvPr id="176130" name="Picture 2" descr="swan"/>
          <p:cNvPicPr>
            <a:picLocks noChangeAspect="1" noChangeArrowheads="1"/>
          </p:cNvPicPr>
          <p:nvPr/>
        </p:nvPicPr>
        <p:blipFill>
          <a:blip r:embed="rId3"/>
          <a:srcRect l="32001" t="33067" r="28000" b="37334"/>
          <a:stretch>
            <a:fillRect/>
          </a:stretch>
        </p:blipFill>
        <p:spPr bwMode="auto">
          <a:xfrm>
            <a:off x="152400" y="1012825"/>
            <a:ext cx="3124200" cy="173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6131" name="Picture 3" descr="swan-edges-6"/>
          <p:cNvPicPr>
            <a:picLocks noChangeAspect="1" noChangeArrowheads="1"/>
          </p:cNvPicPr>
          <p:nvPr/>
        </p:nvPicPr>
        <p:blipFill>
          <a:blip r:embed="rId4"/>
          <a:srcRect l="11200" t="21333" r="11200" b="21333"/>
          <a:stretch>
            <a:fillRect/>
          </a:stretch>
        </p:blipFill>
        <p:spPr bwMode="auto">
          <a:xfrm>
            <a:off x="152400" y="2841625"/>
            <a:ext cx="3124200" cy="173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2" descr="dog"/>
          <p:cNvPicPr>
            <a:picLocks noChangeAspect="1" noChangeArrowheads="1"/>
          </p:cNvPicPr>
          <p:nvPr/>
        </p:nvPicPr>
        <p:blipFill>
          <a:blip r:embed="rId5"/>
          <a:srcRect l="37334" t="21333" r="35333" b="23111"/>
          <a:stretch>
            <a:fillRect/>
          </a:stretch>
        </p:blipFill>
        <p:spPr bwMode="auto">
          <a:xfrm>
            <a:off x="5562600" y="1027113"/>
            <a:ext cx="1600200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4" descr="dog-4"/>
          <p:cNvPicPr>
            <a:picLocks noChangeAspect="1" noChangeArrowheads="1"/>
          </p:cNvPicPr>
          <p:nvPr/>
        </p:nvPicPr>
        <p:blipFill>
          <a:blip r:embed="rId6"/>
          <a:srcRect l="30400" t="10667" r="27200" b="10667"/>
          <a:stretch>
            <a:fillRect/>
          </a:stretch>
        </p:blipFill>
        <p:spPr bwMode="auto">
          <a:xfrm>
            <a:off x="3886200" y="3505200"/>
            <a:ext cx="1673225" cy="2325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5" descr="dog-2"/>
          <p:cNvPicPr>
            <a:picLocks noChangeAspect="1" noChangeArrowheads="1"/>
          </p:cNvPicPr>
          <p:nvPr/>
        </p:nvPicPr>
        <p:blipFill>
          <a:blip r:embed="rId7"/>
          <a:srcRect l="30400" t="10667" r="27200" b="10667"/>
          <a:stretch>
            <a:fillRect/>
          </a:stretch>
        </p:blipFill>
        <p:spPr bwMode="auto">
          <a:xfrm>
            <a:off x="5521325" y="3505200"/>
            <a:ext cx="1670050" cy="2325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6" descr="dog-1"/>
          <p:cNvPicPr>
            <a:picLocks noChangeAspect="1" noChangeArrowheads="1"/>
          </p:cNvPicPr>
          <p:nvPr/>
        </p:nvPicPr>
        <p:blipFill>
          <a:blip r:embed="rId8"/>
          <a:srcRect l="30400" t="10667" r="27200" b="10667"/>
          <a:stretch>
            <a:fillRect/>
          </a:stretch>
        </p:blipFill>
        <p:spPr bwMode="auto">
          <a:xfrm>
            <a:off x="7180263" y="3505200"/>
            <a:ext cx="1671637" cy="2325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2"/>
          <p:cNvSpPr txBox="1">
            <a:spLocks noChangeArrowheads="1"/>
          </p:cNvSpPr>
          <p:nvPr/>
        </p:nvSpPr>
        <p:spPr bwMode="auto">
          <a:xfrm>
            <a:off x="228600" y="4648200"/>
            <a:ext cx="2971800" cy="1970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200" b="1">
                <a:cs typeface="Arial" charset="0"/>
              </a:rPr>
              <a:t>Edges</a:t>
            </a:r>
            <a:r>
              <a:rPr lang="en-US" sz="2200">
                <a:cs typeface="Arial" charset="0"/>
              </a:rPr>
              <a:t> useful signal to indicate occluding boundaries, shape.</a:t>
            </a:r>
          </a:p>
          <a:p>
            <a:endParaRPr lang="en-US" sz="1200">
              <a:cs typeface="Arial" charset="0"/>
            </a:endParaRPr>
          </a:p>
          <a:p>
            <a:r>
              <a:rPr lang="en-US" sz="2200">
                <a:cs typeface="Arial" charset="0"/>
              </a:rPr>
              <a:t>Here the raw edge output is not so bad…</a:t>
            </a: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3962400" y="5791200"/>
            <a:ext cx="5334000" cy="1108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200">
                <a:cs typeface="Arial" charset="0"/>
              </a:rPr>
              <a:t>…but quite often boundaries of interest are fragmented, and we have extra “clutter” edge points.</a:t>
            </a:r>
          </a:p>
        </p:txBody>
      </p:sp>
      <p:sp>
        <p:nvSpPr>
          <p:cNvPr id="176138" name="TextBox 14"/>
          <p:cNvSpPr txBox="1">
            <a:spLocks noChangeArrowheads="1"/>
          </p:cNvSpPr>
          <p:nvPr/>
        </p:nvSpPr>
        <p:spPr bwMode="auto">
          <a:xfrm>
            <a:off x="-76200" y="6629400"/>
            <a:ext cx="22098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200">
                <a:latin typeface="Calibri" pitchFamily="34" charset="0"/>
              </a:rPr>
              <a:t>Images from D. Jacobs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596336" y="6613611"/>
            <a:ext cx="28443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Kristen </a:t>
            </a:r>
            <a:r>
              <a:rPr lang="en-US" sz="1400" dirty="0" err="1"/>
              <a:t>Grauman</a:t>
            </a:r>
            <a:endParaRPr lang="en-US" sz="1400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35BCA96-892F-452C-9E80-EB1259CFF454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61" name="Title 1"/>
          <p:cNvSpPr>
            <a:spLocks noGrp="1"/>
          </p:cNvSpPr>
          <p:nvPr>
            <p:ph type="title"/>
          </p:nvPr>
        </p:nvSpPr>
        <p:spPr>
          <a:xfrm>
            <a:off x="457200" y="69804"/>
            <a:ext cx="8229600" cy="1143000"/>
          </a:xfrm>
        </p:spPr>
        <p:txBody>
          <a:bodyPr/>
          <a:lstStyle/>
          <a:p>
            <a:r>
              <a:rPr lang="en-US" sz="4000" dirty="0"/>
              <a:t>Energy minimization</a:t>
            </a:r>
          </a:p>
        </p:txBody>
      </p:sp>
      <p:sp>
        <p:nvSpPr>
          <p:cNvPr id="552962" name="Content Placeholder 2"/>
          <p:cNvSpPr>
            <a:spLocks noGrp="1"/>
          </p:cNvSpPr>
          <p:nvPr>
            <p:ph idx="1"/>
          </p:nvPr>
        </p:nvSpPr>
        <p:spPr>
          <a:xfrm>
            <a:off x="457200" y="1493811"/>
            <a:ext cx="8229600" cy="4525963"/>
          </a:xfrm>
        </p:spPr>
        <p:txBody>
          <a:bodyPr/>
          <a:lstStyle/>
          <a:p>
            <a:r>
              <a:rPr lang="en-US" sz="2800" dirty="0"/>
              <a:t>Several algorithms have been proposed to fit deformable contours.  </a:t>
            </a:r>
          </a:p>
          <a:p>
            <a:r>
              <a:rPr lang="en-US" sz="2800" dirty="0"/>
              <a:t>We’ll look at two:</a:t>
            </a:r>
            <a:endParaRPr lang="en-US" dirty="0"/>
          </a:p>
          <a:p>
            <a:pPr lvl="1"/>
            <a:r>
              <a:rPr lang="en-US" sz="2400" dirty="0"/>
              <a:t>Greedy search</a:t>
            </a:r>
          </a:p>
          <a:p>
            <a:pPr lvl="1"/>
            <a:r>
              <a:rPr lang="en-US" sz="2400" dirty="0"/>
              <a:t>Dynamic programming (for 2d snakes)</a:t>
            </a:r>
          </a:p>
          <a:p>
            <a:pPr lvl="1"/>
            <a:endParaRPr lang="en-US" sz="2400" dirty="0"/>
          </a:p>
        </p:txBody>
      </p:sp>
      <p:sp>
        <p:nvSpPr>
          <p:cNvPr id="4" name="Rectangle 3"/>
          <p:cNvSpPr/>
          <p:nvPr/>
        </p:nvSpPr>
        <p:spPr bwMode="auto">
          <a:xfrm>
            <a:off x="811161" y="3355974"/>
            <a:ext cx="6462801" cy="584208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FDB6392-078D-4450-A240-BFDE83E99939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0" y="6581001"/>
            <a:ext cx="5943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Slide credit: Kristen </a:t>
            </a:r>
            <a:r>
              <a:rPr lang="en-US" sz="1200" dirty="0" err="1"/>
              <a:t>Grauman</a:t>
            </a:r>
            <a:endParaRPr lang="en-US" sz="1200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018" name="Group 2"/>
          <p:cNvGrpSpPr>
            <a:grpSpLocks/>
          </p:cNvGrpSpPr>
          <p:nvPr/>
        </p:nvGrpSpPr>
        <p:grpSpPr bwMode="auto">
          <a:xfrm>
            <a:off x="4940300" y="1541463"/>
            <a:ext cx="2844800" cy="2495550"/>
            <a:chOff x="3240" y="1571"/>
            <a:chExt cx="1792" cy="1572"/>
          </a:xfrm>
        </p:grpSpPr>
        <p:graphicFrame>
          <p:nvGraphicFramePr>
            <p:cNvPr id="43017" name="Object 9"/>
            <p:cNvGraphicFramePr>
              <a:graphicFrameLocks noChangeAspect="1"/>
            </p:cNvGraphicFramePr>
            <p:nvPr/>
          </p:nvGraphicFramePr>
          <p:xfrm>
            <a:off x="3240" y="1571"/>
            <a:ext cx="1792" cy="15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3470" name="Image" r:id="rId4" imgW="1143260" imgH="1003529" progId="">
                    <p:embed/>
                  </p:oleObj>
                </mc:Choice>
                <mc:Fallback>
                  <p:oleObj name="Image" r:id="rId4" imgW="1143260" imgH="1003529" progId="">
                    <p:embed/>
                    <p:pic>
                      <p:nvPicPr>
                        <p:cNvPr id="0" name="Picture 22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40" y="1571"/>
                          <a:ext cx="1792" cy="157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chemeClr val="folHlink"/>
                              </a:solidFill>
                            </a14:hiddenFill>
                          </a:ext>
                          <a:ext uri="{91240B29-F687-4f45-9708-019B960494DF}">
                            <a14:hiddenLine xmlns=""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43082" name="Group 4"/>
            <p:cNvGrpSpPr>
              <a:grpSpLocks/>
            </p:cNvGrpSpPr>
            <p:nvPr/>
          </p:nvGrpSpPr>
          <p:grpSpPr bwMode="auto">
            <a:xfrm>
              <a:off x="3824" y="1880"/>
              <a:ext cx="1016" cy="1120"/>
              <a:chOff x="3824" y="1784"/>
              <a:chExt cx="1112" cy="1216"/>
            </a:xfrm>
          </p:grpSpPr>
          <p:sp>
            <p:nvSpPr>
              <p:cNvPr id="43083" name="Freeform 5"/>
              <p:cNvSpPr>
                <a:spLocks/>
              </p:cNvSpPr>
              <p:nvPr/>
            </p:nvSpPr>
            <p:spPr bwMode="auto">
              <a:xfrm>
                <a:off x="3880" y="1816"/>
                <a:ext cx="1025" cy="1145"/>
              </a:xfrm>
              <a:custGeom>
                <a:avLst/>
                <a:gdLst>
                  <a:gd name="T0" fmla="*/ 0 w 1232"/>
                  <a:gd name="T1" fmla="*/ 961 h 1040"/>
                  <a:gd name="T2" fmla="*/ 138 w 1232"/>
                  <a:gd name="T3" fmla="*/ 129 h 1040"/>
                  <a:gd name="T4" fmla="*/ 443 w 1232"/>
                  <a:gd name="T5" fmla="*/ 0 h 1040"/>
                  <a:gd name="T6" fmla="*/ 710 w 1232"/>
                  <a:gd name="T7" fmla="*/ 448 h 1040"/>
                  <a:gd name="T8" fmla="*/ 641 w 1232"/>
                  <a:gd name="T9" fmla="*/ 1142 h 1040"/>
                  <a:gd name="T10" fmla="*/ 276 w 1232"/>
                  <a:gd name="T11" fmla="*/ 1388 h 1040"/>
                  <a:gd name="T12" fmla="*/ 0 w 1232"/>
                  <a:gd name="T13" fmla="*/ 961 h 104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232"/>
                  <a:gd name="T22" fmla="*/ 0 h 1040"/>
                  <a:gd name="T23" fmla="*/ 1232 w 1232"/>
                  <a:gd name="T24" fmla="*/ 1040 h 1040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232" h="1040">
                    <a:moveTo>
                      <a:pt x="0" y="720"/>
                    </a:moveTo>
                    <a:lnTo>
                      <a:pt x="240" y="96"/>
                    </a:lnTo>
                    <a:lnTo>
                      <a:pt x="768" y="0"/>
                    </a:lnTo>
                    <a:lnTo>
                      <a:pt x="1232" y="336"/>
                    </a:lnTo>
                    <a:lnTo>
                      <a:pt x="1112" y="856"/>
                    </a:lnTo>
                    <a:lnTo>
                      <a:pt x="480" y="1040"/>
                    </a:lnTo>
                    <a:lnTo>
                      <a:pt x="0" y="720"/>
                    </a:lnTo>
                    <a:close/>
                  </a:path>
                </a:pathLst>
              </a:custGeom>
              <a:noFill/>
              <a:ln w="38100" cap="rnd">
                <a:solidFill>
                  <a:schemeClr val="accent2"/>
                </a:solidFill>
                <a:prstDash val="sysDot"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43084" name="Group 6"/>
              <p:cNvGrpSpPr>
                <a:grpSpLocks/>
              </p:cNvGrpSpPr>
              <p:nvPr/>
            </p:nvGrpSpPr>
            <p:grpSpPr bwMode="auto">
              <a:xfrm>
                <a:off x="3824" y="1784"/>
                <a:ext cx="1112" cy="1216"/>
                <a:chOff x="3824" y="1784"/>
                <a:chExt cx="1112" cy="1216"/>
              </a:xfrm>
            </p:grpSpPr>
            <p:sp>
              <p:nvSpPr>
                <p:cNvPr id="43085" name="Oval 7"/>
                <p:cNvSpPr>
                  <a:spLocks noChangeArrowheads="1"/>
                </p:cNvSpPr>
                <p:nvPr/>
              </p:nvSpPr>
              <p:spPr bwMode="auto">
                <a:xfrm>
                  <a:off x="3824" y="2536"/>
                  <a:ext cx="104" cy="96"/>
                </a:xfrm>
                <a:prstGeom prst="ellipse">
                  <a:avLst/>
                </a:prstGeom>
                <a:solidFill>
                  <a:schemeClr val="hlink"/>
                </a:solid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43086" name="Oval 8"/>
                <p:cNvSpPr>
                  <a:spLocks noChangeArrowheads="1"/>
                </p:cNvSpPr>
                <p:nvPr/>
              </p:nvSpPr>
              <p:spPr bwMode="auto">
                <a:xfrm>
                  <a:off x="4256" y="2904"/>
                  <a:ext cx="104" cy="96"/>
                </a:xfrm>
                <a:prstGeom prst="ellipse">
                  <a:avLst/>
                </a:prstGeom>
                <a:solidFill>
                  <a:schemeClr val="hlink"/>
                </a:solid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43087" name="Oval 9"/>
                <p:cNvSpPr>
                  <a:spLocks noChangeArrowheads="1"/>
                </p:cNvSpPr>
                <p:nvPr/>
              </p:nvSpPr>
              <p:spPr bwMode="auto">
                <a:xfrm>
                  <a:off x="4728" y="2704"/>
                  <a:ext cx="104" cy="96"/>
                </a:xfrm>
                <a:prstGeom prst="ellipse">
                  <a:avLst/>
                </a:prstGeom>
                <a:solidFill>
                  <a:schemeClr val="hlink"/>
                </a:solid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43088" name="Oval 10"/>
                <p:cNvSpPr>
                  <a:spLocks noChangeArrowheads="1"/>
                </p:cNvSpPr>
                <p:nvPr/>
              </p:nvSpPr>
              <p:spPr bwMode="auto">
                <a:xfrm>
                  <a:off x="4832" y="2144"/>
                  <a:ext cx="104" cy="96"/>
                </a:xfrm>
                <a:prstGeom prst="ellipse">
                  <a:avLst/>
                </a:prstGeom>
                <a:solidFill>
                  <a:schemeClr val="hlink"/>
                </a:solid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43089" name="Oval 11"/>
                <p:cNvSpPr>
                  <a:spLocks noChangeArrowheads="1"/>
                </p:cNvSpPr>
                <p:nvPr/>
              </p:nvSpPr>
              <p:spPr bwMode="auto">
                <a:xfrm>
                  <a:off x="4456" y="1784"/>
                  <a:ext cx="104" cy="96"/>
                </a:xfrm>
                <a:prstGeom prst="ellipse">
                  <a:avLst/>
                </a:prstGeom>
                <a:solidFill>
                  <a:schemeClr val="hlink"/>
                </a:solid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43090" name="Oval 12"/>
                <p:cNvSpPr>
                  <a:spLocks noChangeArrowheads="1"/>
                </p:cNvSpPr>
                <p:nvPr/>
              </p:nvSpPr>
              <p:spPr bwMode="auto">
                <a:xfrm>
                  <a:off x="4040" y="1872"/>
                  <a:ext cx="104" cy="96"/>
                </a:xfrm>
                <a:prstGeom prst="ellipse">
                  <a:avLst/>
                </a:prstGeom>
                <a:solidFill>
                  <a:schemeClr val="hlink"/>
                </a:solid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</p:grpSp>
        </p:grpSp>
      </p:grpSp>
      <p:grpSp>
        <p:nvGrpSpPr>
          <p:cNvPr id="5" name="Group 13"/>
          <p:cNvGrpSpPr>
            <a:grpSpLocks/>
          </p:cNvGrpSpPr>
          <p:nvPr/>
        </p:nvGrpSpPr>
        <p:grpSpPr bwMode="auto">
          <a:xfrm>
            <a:off x="5702300" y="1866900"/>
            <a:ext cx="1955800" cy="2108200"/>
            <a:chOff x="3720" y="1776"/>
            <a:chExt cx="1232" cy="1328"/>
          </a:xfrm>
        </p:grpSpPr>
        <p:grpSp>
          <p:nvGrpSpPr>
            <p:cNvPr id="43046" name="Group 14"/>
            <p:cNvGrpSpPr>
              <a:grpSpLocks/>
            </p:cNvGrpSpPr>
            <p:nvPr/>
          </p:nvGrpSpPr>
          <p:grpSpPr bwMode="auto">
            <a:xfrm>
              <a:off x="3920" y="1856"/>
              <a:ext cx="312" cy="296"/>
              <a:chOff x="2560" y="1616"/>
              <a:chExt cx="312" cy="296"/>
            </a:xfrm>
          </p:grpSpPr>
          <p:sp>
            <p:nvSpPr>
              <p:cNvPr id="43077" name="Rectangle 15"/>
              <p:cNvSpPr>
                <a:spLocks noChangeArrowheads="1"/>
              </p:cNvSpPr>
              <p:nvPr/>
            </p:nvSpPr>
            <p:spPr bwMode="auto">
              <a:xfrm>
                <a:off x="2560" y="1616"/>
                <a:ext cx="312" cy="296"/>
              </a:xfrm>
              <a:prstGeom prst="rect">
                <a:avLst/>
              </a:prstGeom>
              <a:noFill/>
              <a:ln w="9525">
                <a:solidFill>
                  <a:schemeClr val="accent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43078" name="Line 16"/>
              <p:cNvSpPr>
                <a:spLocks noChangeShapeType="1"/>
              </p:cNvSpPr>
              <p:nvPr/>
            </p:nvSpPr>
            <p:spPr bwMode="auto">
              <a:xfrm>
                <a:off x="2664" y="1616"/>
                <a:ext cx="0" cy="296"/>
              </a:xfrm>
              <a:prstGeom prst="line">
                <a:avLst/>
              </a:prstGeom>
              <a:noFill/>
              <a:ln w="9525">
                <a:solidFill>
                  <a:schemeClr val="accent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079" name="Line 17"/>
              <p:cNvSpPr>
                <a:spLocks noChangeShapeType="1"/>
              </p:cNvSpPr>
              <p:nvPr/>
            </p:nvSpPr>
            <p:spPr bwMode="auto">
              <a:xfrm>
                <a:off x="2768" y="1616"/>
                <a:ext cx="0" cy="296"/>
              </a:xfrm>
              <a:prstGeom prst="line">
                <a:avLst/>
              </a:prstGeom>
              <a:noFill/>
              <a:ln w="9525">
                <a:solidFill>
                  <a:schemeClr val="accent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080" name="Line 18"/>
              <p:cNvSpPr>
                <a:spLocks noChangeShapeType="1"/>
              </p:cNvSpPr>
              <p:nvPr/>
            </p:nvSpPr>
            <p:spPr bwMode="auto">
              <a:xfrm>
                <a:off x="2568" y="1712"/>
                <a:ext cx="304" cy="0"/>
              </a:xfrm>
              <a:prstGeom prst="line">
                <a:avLst/>
              </a:prstGeom>
              <a:noFill/>
              <a:ln w="9525">
                <a:solidFill>
                  <a:schemeClr val="accent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081" name="Line 19"/>
              <p:cNvSpPr>
                <a:spLocks noChangeShapeType="1"/>
              </p:cNvSpPr>
              <p:nvPr/>
            </p:nvSpPr>
            <p:spPr bwMode="auto">
              <a:xfrm>
                <a:off x="2560" y="1808"/>
                <a:ext cx="304" cy="0"/>
              </a:xfrm>
              <a:prstGeom prst="line">
                <a:avLst/>
              </a:prstGeom>
              <a:noFill/>
              <a:ln w="9525">
                <a:solidFill>
                  <a:schemeClr val="accent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43047" name="Group 20"/>
            <p:cNvGrpSpPr>
              <a:grpSpLocks/>
            </p:cNvGrpSpPr>
            <p:nvPr/>
          </p:nvGrpSpPr>
          <p:grpSpPr bwMode="auto">
            <a:xfrm>
              <a:off x="4296" y="1776"/>
              <a:ext cx="312" cy="296"/>
              <a:chOff x="2560" y="1616"/>
              <a:chExt cx="312" cy="296"/>
            </a:xfrm>
          </p:grpSpPr>
          <p:sp>
            <p:nvSpPr>
              <p:cNvPr id="43072" name="Rectangle 21"/>
              <p:cNvSpPr>
                <a:spLocks noChangeArrowheads="1"/>
              </p:cNvSpPr>
              <p:nvPr/>
            </p:nvSpPr>
            <p:spPr bwMode="auto">
              <a:xfrm>
                <a:off x="2560" y="1616"/>
                <a:ext cx="312" cy="296"/>
              </a:xfrm>
              <a:prstGeom prst="rect">
                <a:avLst/>
              </a:prstGeom>
              <a:noFill/>
              <a:ln w="9525">
                <a:solidFill>
                  <a:schemeClr val="accent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43073" name="Line 22"/>
              <p:cNvSpPr>
                <a:spLocks noChangeShapeType="1"/>
              </p:cNvSpPr>
              <p:nvPr/>
            </p:nvSpPr>
            <p:spPr bwMode="auto">
              <a:xfrm>
                <a:off x="2664" y="1616"/>
                <a:ext cx="0" cy="296"/>
              </a:xfrm>
              <a:prstGeom prst="line">
                <a:avLst/>
              </a:prstGeom>
              <a:noFill/>
              <a:ln w="9525">
                <a:solidFill>
                  <a:schemeClr val="accent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074" name="Line 23"/>
              <p:cNvSpPr>
                <a:spLocks noChangeShapeType="1"/>
              </p:cNvSpPr>
              <p:nvPr/>
            </p:nvSpPr>
            <p:spPr bwMode="auto">
              <a:xfrm>
                <a:off x="2768" y="1616"/>
                <a:ext cx="0" cy="296"/>
              </a:xfrm>
              <a:prstGeom prst="line">
                <a:avLst/>
              </a:prstGeom>
              <a:noFill/>
              <a:ln w="9525">
                <a:solidFill>
                  <a:schemeClr val="accent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075" name="Line 24"/>
              <p:cNvSpPr>
                <a:spLocks noChangeShapeType="1"/>
              </p:cNvSpPr>
              <p:nvPr/>
            </p:nvSpPr>
            <p:spPr bwMode="auto">
              <a:xfrm>
                <a:off x="2568" y="1712"/>
                <a:ext cx="304" cy="0"/>
              </a:xfrm>
              <a:prstGeom prst="line">
                <a:avLst/>
              </a:prstGeom>
              <a:noFill/>
              <a:ln w="9525">
                <a:solidFill>
                  <a:schemeClr val="accent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076" name="Line 25"/>
              <p:cNvSpPr>
                <a:spLocks noChangeShapeType="1"/>
              </p:cNvSpPr>
              <p:nvPr/>
            </p:nvSpPr>
            <p:spPr bwMode="auto">
              <a:xfrm>
                <a:off x="2560" y="1808"/>
                <a:ext cx="304" cy="0"/>
              </a:xfrm>
              <a:prstGeom prst="line">
                <a:avLst/>
              </a:prstGeom>
              <a:noFill/>
              <a:ln w="9525">
                <a:solidFill>
                  <a:schemeClr val="accent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43048" name="Group 26"/>
            <p:cNvGrpSpPr>
              <a:grpSpLocks/>
            </p:cNvGrpSpPr>
            <p:nvPr/>
          </p:nvGrpSpPr>
          <p:grpSpPr bwMode="auto">
            <a:xfrm>
              <a:off x="4112" y="2808"/>
              <a:ext cx="312" cy="296"/>
              <a:chOff x="2560" y="1616"/>
              <a:chExt cx="312" cy="296"/>
            </a:xfrm>
          </p:grpSpPr>
          <p:sp>
            <p:nvSpPr>
              <p:cNvPr id="43067" name="Rectangle 27"/>
              <p:cNvSpPr>
                <a:spLocks noChangeArrowheads="1"/>
              </p:cNvSpPr>
              <p:nvPr/>
            </p:nvSpPr>
            <p:spPr bwMode="auto">
              <a:xfrm>
                <a:off x="2560" y="1616"/>
                <a:ext cx="312" cy="296"/>
              </a:xfrm>
              <a:prstGeom prst="rect">
                <a:avLst/>
              </a:prstGeom>
              <a:noFill/>
              <a:ln w="9525">
                <a:solidFill>
                  <a:schemeClr val="accent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43068" name="Line 28"/>
              <p:cNvSpPr>
                <a:spLocks noChangeShapeType="1"/>
              </p:cNvSpPr>
              <p:nvPr/>
            </p:nvSpPr>
            <p:spPr bwMode="auto">
              <a:xfrm>
                <a:off x="2664" y="1616"/>
                <a:ext cx="0" cy="296"/>
              </a:xfrm>
              <a:prstGeom prst="line">
                <a:avLst/>
              </a:prstGeom>
              <a:noFill/>
              <a:ln w="9525">
                <a:solidFill>
                  <a:schemeClr val="accent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069" name="Line 29"/>
              <p:cNvSpPr>
                <a:spLocks noChangeShapeType="1"/>
              </p:cNvSpPr>
              <p:nvPr/>
            </p:nvSpPr>
            <p:spPr bwMode="auto">
              <a:xfrm>
                <a:off x="2768" y="1616"/>
                <a:ext cx="0" cy="296"/>
              </a:xfrm>
              <a:prstGeom prst="line">
                <a:avLst/>
              </a:prstGeom>
              <a:noFill/>
              <a:ln w="9525">
                <a:solidFill>
                  <a:schemeClr val="accent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070" name="Line 30"/>
              <p:cNvSpPr>
                <a:spLocks noChangeShapeType="1"/>
              </p:cNvSpPr>
              <p:nvPr/>
            </p:nvSpPr>
            <p:spPr bwMode="auto">
              <a:xfrm>
                <a:off x="2568" y="1712"/>
                <a:ext cx="304" cy="0"/>
              </a:xfrm>
              <a:prstGeom prst="line">
                <a:avLst/>
              </a:prstGeom>
              <a:noFill/>
              <a:ln w="9525">
                <a:solidFill>
                  <a:schemeClr val="accent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071" name="Line 31"/>
              <p:cNvSpPr>
                <a:spLocks noChangeShapeType="1"/>
              </p:cNvSpPr>
              <p:nvPr/>
            </p:nvSpPr>
            <p:spPr bwMode="auto">
              <a:xfrm>
                <a:off x="2560" y="1808"/>
                <a:ext cx="304" cy="0"/>
              </a:xfrm>
              <a:prstGeom prst="line">
                <a:avLst/>
              </a:prstGeom>
              <a:noFill/>
              <a:ln w="9525">
                <a:solidFill>
                  <a:schemeClr val="accent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43049" name="Group 32"/>
            <p:cNvGrpSpPr>
              <a:grpSpLocks/>
            </p:cNvGrpSpPr>
            <p:nvPr/>
          </p:nvGrpSpPr>
          <p:grpSpPr bwMode="auto">
            <a:xfrm>
              <a:off x="4544" y="2624"/>
              <a:ext cx="312" cy="296"/>
              <a:chOff x="2560" y="1616"/>
              <a:chExt cx="312" cy="296"/>
            </a:xfrm>
          </p:grpSpPr>
          <p:sp>
            <p:nvSpPr>
              <p:cNvPr id="43062" name="Rectangle 33"/>
              <p:cNvSpPr>
                <a:spLocks noChangeArrowheads="1"/>
              </p:cNvSpPr>
              <p:nvPr/>
            </p:nvSpPr>
            <p:spPr bwMode="auto">
              <a:xfrm>
                <a:off x="2560" y="1616"/>
                <a:ext cx="312" cy="296"/>
              </a:xfrm>
              <a:prstGeom prst="rect">
                <a:avLst/>
              </a:prstGeom>
              <a:noFill/>
              <a:ln w="9525">
                <a:solidFill>
                  <a:schemeClr val="accent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43063" name="Line 34"/>
              <p:cNvSpPr>
                <a:spLocks noChangeShapeType="1"/>
              </p:cNvSpPr>
              <p:nvPr/>
            </p:nvSpPr>
            <p:spPr bwMode="auto">
              <a:xfrm>
                <a:off x="2664" y="1616"/>
                <a:ext cx="0" cy="296"/>
              </a:xfrm>
              <a:prstGeom prst="line">
                <a:avLst/>
              </a:prstGeom>
              <a:noFill/>
              <a:ln w="9525">
                <a:solidFill>
                  <a:schemeClr val="accent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064" name="Line 35"/>
              <p:cNvSpPr>
                <a:spLocks noChangeShapeType="1"/>
              </p:cNvSpPr>
              <p:nvPr/>
            </p:nvSpPr>
            <p:spPr bwMode="auto">
              <a:xfrm>
                <a:off x="2768" y="1616"/>
                <a:ext cx="0" cy="296"/>
              </a:xfrm>
              <a:prstGeom prst="line">
                <a:avLst/>
              </a:prstGeom>
              <a:noFill/>
              <a:ln w="9525">
                <a:solidFill>
                  <a:schemeClr val="accent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065" name="Line 36"/>
              <p:cNvSpPr>
                <a:spLocks noChangeShapeType="1"/>
              </p:cNvSpPr>
              <p:nvPr/>
            </p:nvSpPr>
            <p:spPr bwMode="auto">
              <a:xfrm>
                <a:off x="2568" y="1712"/>
                <a:ext cx="304" cy="0"/>
              </a:xfrm>
              <a:prstGeom prst="line">
                <a:avLst/>
              </a:prstGeom>
              <a:noFill/>
              <a:ln w="9525">
                <a:solidFill>
                  <a:schemeClr val="accent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066" name="Line 37"/>
              <p:cNvSpPr>
                <a:spLocks noChangeShapeType="1"/>
              </p:cNvSpPr>
              <p:nvPr/>
            </p:nvSpPr>
            <p:spPr bwMode="auto">
              <a:xfrm>
                <a:off x="2560" y="1808"/>
                <a:ext cx="304" cy="0"/>
              </a:xfrm>
              <a:prstGeom prst="line">
                <a:avLst/>
              </a:prstGeom>
              <a:noFill/>
              <a:ln w="9525">
                <a:solidFill>
                  <a:schemeClr val="accent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43050" name="Group 38"/>
            <p:cNvGrpSpPr>
              <a:grpSpLocks/>
            </p:cNvGrpSpPr>
            <p:nvPr/>
          </p:nvGrpSpPr>
          <p:grpSpPr bwMode="auto">
            <a:xfrm>
              <a:off x="4640" y="2112"/>
              <a:ext cx="312" cy="296"/>
              <a:chOff x="2560" y="1616"/>
              <a:chExt cx="312" cy="296"/>
            </a:xfrm>
          </p:grpSpPr>
          <p:sp>
            <p:nvSpPr>
              <p:cNvPr id="43057" name="Rectangle 39"/>
              <p:cNvSpPr>
                <a:spLocks noChangeArrowheads="1"/>
              </p:cNvSpPr>
              <p:nvPr/>
            </p:nvSpPr>
            <p:spPr bwMode="auto">
              <a:xfrm>
                <a:off x="2560" y="1616"/>
                <a:ext cx="312" cy="296"/>
              </a:xfrm>
              <a:prstGeom prst="rect">
                <a:avLst/>
              </a:prstGeom>
              <a:noFill/>
              <a:ln w="9525">
                <a:solidFill>
                  <a:schemeClr val="accent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43058" name="Line 40"/>
              <p:cNvSpPr>
                <a:spLocks noChangeShapeType="1"/>
              </p:cNvSpPr>
              <p:nvPr/>
            </p:nvSpPr>
            <p:spPr bwMode="auto">
              <a:xfrm>
                <a:off x="2664" y="1616"/>
                <a:ext cx="0" cy="296"/>
              </a:xfrm>
              <a:prstGeom prst="line">
                <a:avLst/>
              </a:prstGeom>
              <a:noFill/>
              <a:ln w="9525">
                <a:solidFill>
                  <a:schemeClr val="accent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059" name="Line 41"/>
              <p:cNvSpPr>
                <a:spLocks noChangeShapeType="1"/>
              </p:cNvSpPr>
              <p:nvPr/>
            </p:nvSpPr>
            <p:spPr bwMode="auto">
              <a:xfrm>
                <a:off x="2768" y="1616"/>
                <a:ext cx="0" cy="296"/>
              </a:xfrm>
              <a:prstGeom prst="line">
                <a:avLst/>
              </a:prstGeom>
              <a:noFill/>
              <a:ln w="9525">
                <a:solidFill>
                  <a:schemeClr val="accent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060" name="Line 42"/>
              <p:cNvSpPr>
                <a:spLocks noChangeShapeType="1"/>
              </p:cNvSpPr>
              <p:nvPr/>
            </p:nvSpPr>
            <p:spPr bwMode="auto">
              <a:xfrm>
                <a:off x="2568" y="1712"/>
                <a:ext cx="304" cy="0"/>
              </a:xfrm>
              <a:prstGeom prst="line">
                <a:avLst/>
              </a:prstGeom>
              <a:noFill/>
              <a:ln w="9525">
                <a:solidFill>
                  <a:schemeClr val="accent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061" name="Line 43"/>
              <p:cNvSpPr>
                <a:spLocks noChangeShapeType="1"/>
              </p:cNvSpPr>
              <p:nvPr/>
            </p:nvSpPr>
            <p:spPr bwMode="auto">
              <a:xfrm>
                <a:off x="2560" y="1808"/>
                <a:ext cx="304" cy="0"/>
              </a:xfrm>
              <a:prstGeom prst="line">
                <a:avLst/>
              </a:prstGeom>
              <a:noFill/>
              <a:ln w="9525">
                <a:solidFill>
                  <a:schemeClr val="accent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43051" name="Group 44"/>
            <p:cNvGrpSpPr>
              <a:grpSpLocks/>
            </p:cNvGrpSpPr>
            <p:nvPr/>
          </p:nvGrpSpPr>
          <p:grpSpPr bwMode="auto">
            <a:xfrm>
              <a:off x="3720" y="2472"/>
              <a:ext cx="312" cy="296"/>
              <a:chOff x="2560" y="1616"/>
              <a:chExt cx="312" cy="296"/>
            </a:xfrm>
          </p:grpSpPr>
          <p:sp>
            <p:nvSpPr>
              <p:cNvPr id="43052" name="Rectangle 45"/>
              <p:cNvSpPr>
                <a:spLocks noChangeArrowheads="1"/>
              </p:cNvSpPr>
              <p:nvPr/>
            </p:nvSpPr>
            <p:spPr bwMode="auto">
              <a:xfrm>
                <a:off x="2560" y="1616"/>
                <a:ext cx="312" cy="296"/>
              </a:xfrm>
              <a:prstGeom prst="rect">
                <a:avLst/>
              </a:prstGeom>
              <a:noFill/>
              <a:ln w="9525">
                <a:solidFill>
                  <a:schemeClr val="accent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43053" name="Line 46"/>
              <p:cNvSpPr>
                <a:spLocks noChangeShapeType="1"/>
              </p:cNvSpPr>
              <p:nvPr/>
            </p:nvSpPr>
            <p:spPr bwMode="auto">
              <a:xfrm>
                <a:off x="2664" y="1616"/>
                <a:ext cx="0" cy="296"/>
              </a:xfrm>
              <a:prstGeom prst="line">
                <a:avLst/>
              </a:prstGeom>
              <a:noFill/>
              <a:ln w="9525">
                <a:solidFill>
                  <a:schemeClr val="accent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054" name="Line 47"/>
              <p:cNvSpPr>
                <a:spLocks noChangeShapeType="1"/>
              </p:cNvSpPr>
              <p:nvPr/>
            </p:nvSpPr>
            <p:spPr bwMode="auto">
              <a:xfrm>
                <a:off x="2768" y="1616"/>
                <a:ext cx="0" cy="296"/>
              </a:xfrm>
              <a:prstGeom prst="line">
                <a:avLst/>
              </a:prstGeom>
              <a:noFill/>
              <a:ln w="9525">
                <a:solidFill>
                  <a:schemeClr val="accent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055" name="Line 48"/>
              <p:cNvSpPr>
                <a:spLocks noChangeShapeType="1"/>
              </p:cNvSpPr>
              <p:nvPr/>
            </p:nvSpPr>
            <p:spPr bwMode="auto">
              <a:xfrm>
                <a:off x="2568" y="1712"/>
                <a:ext cx="304" cy="0"/>
              </a:xfrm>
              <a:prstGeom prst="line">
                <a:avLst/>
              </a:prstGeom>
              <a:noFill/>
              <a:ln w="9525">
                <a:solidFill>
                  <a:schemeClr val="accent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056" name="Line 49"/>
              <p:cNvSpPr>
                <a:spLocks noChangeShapeType="1"/>
              </p:cNvSpPr>
              <p:nvPr/>
            </p:nvSpPr>
            <p:spPr bwMode="auto">
              <a:xfrm>
                <a:off x="2560" y="1808"/>
                <a:ext cx="304" cy="0"/>
              </a:xfrm>
              <a:prstGeom prst="line">
                <a:avLst/>
              </a:prstGeom>
              <a:noFill/>
              <a:ln w="9525">
                <a:solidFill>
                  <a:schemeClr val="accent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43020" name="Group 51"/>
          <p:cNvGrpSpPr>
            <a:grpSpLocks/>
          </p:cNvGrpSpPr>
          <p:nvPr/>
        </p:nvGrpSpPr>
        <p:grpSpPr bwMode="auto">
          <a:xfrm>
            <a:off x="1379538" y="1704975"/>
            <a:ext cx="2252662" cy="1838325"/>
            <a:chOff x="869" y="1674"/>
            <a:chExt cx="1419" cy="1158"/>
          </a:xfrm>
        </p:grpSpPr>
        <p:sp>
          <p:nvSpPr>
            <p:cNvPr id="43033" name="Freeform 52"/>
            <p:cNvSpPr>
              <a:spLocks/>
            </p:cNvSpPr>
            <p:nvPr/>
          </p:nvSpPr>
          <p:spPr bwMode="auto">
            <a:xfrm>
              <a:off x="1008" y="1832"/>
              <a:ext cx="1161" cy="881"/>
            </a:xfrm>
            <a:custGeom>
              <a:avLst/>
              <a:gdLst>
                <a:gd name="T0" fmla="*/ 0 w 1232"/>
                <a:gd name="T1" fmla="*/ 438 h 1040"/>
                <a:gd name="T2" fmla="*/ 201 w 1232"/>
                <a:gd name="T3" fmla="*/ 58 h 1040"/>
                <a:gd name="T4" fmla="*/ 643 w 1232"/>
                <a:gd name="T5" fmla="*/ 0 h 1040"/>
                <a:gd name="T6" fmla="*/ 1031 w 1232"/>
                <a:gd name="T7" fmla="*/ 204 h 1040"/>
                <a:gd name="T8" fmla="*/ 931 w 1232"/>
                <a:gd name="T9" fmla="*/ 520 h 1040"/>
                <a:gd name="T10" fmla="*/ 401 w 1232"/>
                <a:gd name="T11" fmla="*/ 632 h 1040"/>
                <a:gd name="T12" fmla="*/ 0 w 1232"/>
                <a:gd name="T13" fmla="*/ 438 h 104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232"/>
                <a:gd name="T22" fmla="*/ 0 h 1040"/>
                <a:gd name="T23" fmla="*/ 1232 w 1232"/>
                <a:gd name="T24" fmla="*/ 1040 h 1040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232" h="1040">
                  <a:moveTo>
                    <a:pt x="0" y="720"/>
                  </a:moveTo>
                  <a:lnTo>
                    <a:pt x="240" y="96"/>
                  </a:lnTo>
                  <a:lnTo>
                    <a:pt x="768" y="0"/>
                  </a:lnTo>
                  <a:lnTo>
                    <a:pt x="1232" y="336"/>
                  </a:lnTo>
                  <a:lnTo>
                    <a:pt x="1112" y="856"/>
                  </a:lnTo>
                  <a:lnTo>
                    <a:pt x="480" y="1040"/>
                  </a:lnTo>
                  <a:lnTo>
                    <a:pt x="0" y="720"/>
                  </a:lnTo>
                  <a:close/>
                </a:path>
              </a:pathLst>
            </a:custGeom>
            <a:noFill/>
            <a:ln w="57150">
              <a:solidFill>
                <a:schemeClr val="accent2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grpSp>
          <p:nvGrpSpPr>
            <p:cNvPr id="43034" name="Group 53"/>
            <p:cNvGrpSpPr>
              <a:grpSpLocks/>
            </p:cNvGrpSpPr>
            <p:nvPr/>
          </p:nvGrpSpPr>
          <p:grpSpPr bwMode="auto">
            <a:xfrm>
              <a:off x="2024" y="1962"/>
              <a:ext cx="264" cy="293"/>
              <a:chOff x="1296" y="3442"/>
              <a:chExt cx="280" cy="346"/>
            </a:xfrm>
          </p:grpSpPr>
          <p:sp>
            <p:nvSpPr>
              <p:cNvPr id="43045" name="Oval 54"/>
              <p:cNvSpPr>
                <a:spLocks noChangeArrowheads="1"/>
              </p:cNvSpPr>
              <p:nvPr/>
            </p:nvSpPr>
            <p:spPr bwMode="auto">
              <a:xfrm>
                <a:off x="1296" y="3504"/>
                <a:ext cx="280" cy="280"/>
              </a:xfrm>
              <a:prstGeom prst="ellipse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>
                  <a:solidFill>
                    <a:srgbClr val="000000"/>
                  </a:solidFill>
                </a:endParaRPr>
              </a:p>
            </p:txBody>
          </p:sp>
          <p:graphicFrame>
            <p:nvGraphicFramePr>
              <p:cNvPr id="43016" name="Object 8"/>
              <p:cNvGraphicFramePr>
                <a:graphicFrameLocks noChangeAspect="1"/>
              </p:cNvGraphicFramePr>
              <p:nvPr/>
            </p:nvGraphicFramePr>
            <p:xfrm>
              <a:off x="1316" y="3442"/>
              <a:ext cx="224" cy="34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3471" name="Equation" r:id="rId6" imgW="139680" imgH="215640" progId="Equation.3">
                      <p:embed/>
                    </p:oleObj>
                  </mc:Choice>
                  <mc:Fallback>
                    <p:oleObj name="Equation" r:id="rId6" imgW="139680" imgH="215640" progId="Equation.3">
                      <p:embed/>
                      <p:pic>
                        <p:nvPicPr>
                          <p:cNvPr id="0" name="Picture 229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316" y="3442"/>
                            <a:ext cx="224" cy="346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=""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43035" name="Group 56"/>
            <p:cNvGrpSpPr>
              <a:grpSpLocks/>
            </p:cNvGrpSpPr>
            <p:nvPr/>
          </p:nvGrpSpPr>
          <p:grpSpPr bwMode="auto">
            <a:xfrm>
              <a:off x="1593" y="1674"/>
              <a:ext cx="264" cy="293"/>
              <a:chOff x="2224" y="3778"/>
              <a:chExt cx="280" cy="346"/>
            </a:xfrm>
          </p:grpSpPr>
          <p:sp>
            <p:nvSpPr>
              <p:cNvPr id="43044" name="Oval 57"/>
              <p:cNvSpPr>
                <a:spLocks noChangeArrowheads="1"/>
              </p:cNvSpPr>
              <p:nvPr/>
            </p:nvSpPr>
            <p:spPr bwMode="auto">
              <a:xfrm>
                <a:off x="2224" y="3840"/>
                <a:ext cx="280" cy="280"/>
              </a:xfrm>
              <a:prstGeom prst="ellipse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CA" sz="1600">
                  <a:solidFill>
                    <a:srgbClr val="000000"/>
                  </a:solidFill>
                  <a:latin typeface="Tahoma" pitchFamily="34" charset="0"/>
                </a:endParaRPr>
              </a:p>
            </p:txBody>
          </p:sp>
          <p:graphicFrame>
            <p:nvGraphicFramePr>
              <p:cNvPr id="43015" name="Object 7"/>
              <p:cNvGraphicFramePr>
                <a:graphicFrameLocks noChangeAspect="1"/>
              </p:cNvGraphicFramePr>
              <p:nvPr/>
            </p:nvGraphicFramePr>
            <p:xfrm>
              <a:off x="2224" y="3778"/>
              <a:ext cx="264" cy="34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3472" name="Equation" r:id="rId8" imgW="164880" imgH="215640" progId="Equation.3">
                      <p:embed/>
                    </p:oleObj>
                  </mc:Choice>
                  <mc:Fallback>
                    <p:oleObj name="Equation" r:id="rId8" imgW="164880" imgH="215640" progId="Equation.3">
                      <p:embed/>
                      <p:pic>
                        <p:nvPicPr>
                          <p:cNvPr id="0" name="Picture 230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224" y="3778"/>
                            <a:ext cx="264" cy="346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=""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43036" name="Group 59"/>
            <p:cNvGrpSpPr>
              <a:grpSpLocks/>
            </p:cNvGrpSpPr>
            <p:nvPr/>
          </p:nvGrpSpPr>
          <p:grpSpPr bwMode="auto">
            <a:xfrm>
              <a:off x="1107" y="1778"/>
              <a:ext cx="264" cy="310"/>
              <a:chOff x="3160" y="3800"/>
              <a:chExt cx="280" cy="366"/>
            </a:xfrm>
          </p:grpSpPr>
          <p:sp>
            <p:nvSpPr>
              <p:cNvPr id="43043" name="Oval 60"/>
              <p:cNvSpPr>
                <a:spLocks noChangeArrowheads="1"/>
              </p:cNvSpPr>
              <p:nvPr/>
            </p:nvSpPr>
            <p:spPr bwMode="auto">
              <a:xfrm>
                <a:off x="3160" y="3872"/>
                <a:ext cx="280" cy="280"/>
              </a:xfrm>
              <a:prstGeom prst="ellipse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>
                  <a:solidFill>
                    <a:srgbClr val="000000"/>
                  </a:solidFill>
                </a:endParaRPr>
              </a:p>
            </p:txBody>
          </p:sp>
          <p:graphicFrame>
            <p:nvGraphicFramePr>
              <p:cNvPr id="43014" name="Object 6"/>
              <p:cNvGraphicFramePr>
                <a:graphicFrameLocks noChangeAspect="1"/>
              </p:cNvGraphicFramePr>
              <p:nvPr/>
            </p:nvGraphicFramePr>
            <p:xfrm>
              <a:off x="3170" y="3800"/>
              <a:ext cx="244" cy="36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3473" name="Equation" r:id="rId10" imgW="152280" imgH="228600" progId="Equation.3">
                      <p:embed/>
                    </p:oleObj>
                  </mc:Choice>
                  <mc:Fallback>
                    <p:oleObj name="Equation" r:id="rId10" imgW="152280" imgH="228600" progId="Equation.3">
                      <p:embed/>
                      <p:pic>
                        <p:nvPicPr>
                          <p:cNvPr id="0" name="Picture 231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1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170" y="3800"/>
                            <a:ext cx="244" cy="366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=""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43037" name="Group 62"/>
            <p:cNvGrpSpPr>
              <a:grpSpLocks/>
            </p:cNvGrpSpPr>
            <p:nvPr/>
          </p:nvGrpSpPr>
          <p:grpSpPr bwMode="auto">
            <a:xfrm>
              <a:off x="869" y="2290"/>
              <a:ext cx="265" cy="294"/>
              <a:chOff x="4071" y="3826"/>
              <a:chExt cx="281" cy="347"/>
            </a:xfrm>
          </p:grpSpPr>
          <p:sp>
            <p:nvSpPr>
              <p:cNvPr id="43042" name="Oval 63"/>
              <p:cNvSpPr>
                <a:spLocks noChangeArrowheads="1"/>
              </p:cNvSpPr>
              <p:nvPr/>
            </p:nvSpPr>
            <p:spPr bwMode="auto">
              <a:xfrm>
                <a:off x="4072" y="3888"/>
                <a:ext cx="280" cy="280"/>
              </a:xfrm>
              <a:prstGeom prst="ellipse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>
                  <a:solidFill>
                    <a:srgbClr val="000000"/>
                  </a:solidFill>
                </a:endParaRPr>
              </a:p>
            </p:txBody>
          </p:sp>
          <p:graphicFrame>
            <p:nvGraphicFramePr>
              <p:cNvPr id="43013" name="Object 5"/>
              <p:cNvGraphicFramePr>
                <a:graphicFrameLocks noChangeAspect="1"/>
              </p:cNvGraphicFramePr>
              <p:nvPr/>
            </p:nvGraphicFramePr>
            <p:xfrm>
              <a:off x="4071" y="3826"/>
              <a:ext cx="265" cy="34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3474" name="Equation" r:id="rId12" imgW="164880" imgH="215640" progId="Equation.3">
                      <p:embed/>
                    </p:oleObj>
                  </mc:Choice>
                  <mc:Fallback>
                    <p:oleObj name="Equation" r:id="rId12" imgW="164880" imgH="215640" progId="Equation.3">
                      <p:embed/>
                      <p:pic>
                        <p:nvPicPr>
                          <p:cNvPr id="0" name="Picture 23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3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071" y="3826"/>
                            <a:ext cx="265" cy="347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=""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43038" name="Group 65"/>
            <p:cNvGrpSpPr>
              <a:grpSpLocks/>
            </p:cNvGrpSpPr>
            <p:nvPr/>
          </p:nvGrpSpPr>
          <p:grpSpPr bwMode="auto">
            <a:xfrm>
              <a:off x="1880" y="2386"/>
              <a:ext cx="264" cy="310"/>
              <a:chOff x="1216" y="2898"/>
              <a:chExt cx="280" cy="366"/>
            </a:xfrm>
          </p:grpSpPr>
          <p:sp>
            <p:nvSpPr>
              <p:cNvPr id="43041" name="Oval 66"/>
              <p:cNvSpPr>
                <a:spLocks noChangeArrowheads="1"/>
              </p:cNvSpPr>
              <p:nvPr/>
            </p:nvSpPr>
            <p:spPr bwMode="auto">
              <a:xfrm>
                <a:off x="1216" y="2970"/>
                <a:ext cx="280" cy="280"/>
              </a:xfrm>
              <a:prstGeom prst="ellipse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>
                  <a:solidFill>
                    <a:srgbClr val="000000"/>
                  </a:solidFill>
                </a:endParaRPr>
              </a:p>
            </p:txBody>
          </p:sp>
          <p:graphicFrame>
            <p:nvGraphicFramePr>
              <p:cNvPr id="43012" name="Object 4"/>
              <p:cNvGraphicFramePr>
                <a:graphicFrameLocks noChangeAspect="1"/>
              </p:cNvGraphicFramePr>
              <p:nvPr/>
            </p:nvGraphicFramePr>
            <p:xfrm>
              <a:off x="1216" y="2898"/>
              <a:ext cx="265" cy="36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3475" name="Equation" r:id="rId14" imgW="164880" imgH="228600" progId="Equation.3">
                      <p:embed/>
                    </p:oleObj>
                  </mc:Choice>
                  <mc:Fallback>
                    <p:oleObj name="Equation" r:id="rId14" imgW="164880" imgH="228600" progId="Equation.3">
                      <p:embed/>
                      <p:pic>
                        <p:nvPicPr>
                          <p:cNvPr id="0" name="Picture 233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216" y="2898"/>
                            <a:ext cx="265" cy="366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=""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43039" name="Group 68"/>
            <p:cNvGrpSpPr>
              <a:grpSpLocks/>
            </p:cNvGrpSpPr>
            <p:nvPr/>
          </p:nvGrpSpPr>
          <p:grpSpPr bwMode="auto">
            <a:xfrm>
              <a:off x="1360" y="2522"/>
              <a:ext cx="264" cy="310"/>
              <a:chOff x="752" y="3042"/>
              <a:chExt cx="280" cy="366"/>
            </a:xfrm>
          </p:grpSpPr>
          <p:sp>
            <p:nvSpPr>
              <p:cNvPr id="43040" name="Oval 69"/>
              <p:cNvSpPr>
                <a:spLocks noChangeArrowheads="1"/>
              </p:cNvSpPr>
              <p:nvPr/>
            </p:nvSpPr>
            <p:spPr bwMode="auto">
              <a:xfrm>
                <a:off x="752" y="3114"/>
                <a:ext cx="280" cy="280"/>
              </a:xfrm>
              <a:prstGeom prst="ellipse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>
                  <a:solidFill>
                    <a:srgbClr val="000000"/>
                  </a:solidFill>
                </a:endParaRPr>
              </a:p>
            </p:txBody>
          </p:sp>
          <p:graphicFrame>
            <p:nvGraphicFramePr>
              <p:cNvPr id="43011" name="Object 3"/>
              <p:cNvGraphicFramePr>
                <a:graphicFrameLocks noChangeAspect="1"/>
              </p:cNvGraphicFramePr>
              <p:nvPr/>
            </p:nvGraphicFramePr>
            <p:xfrm>
              <a:off x="762" y="3042"/>
              <a:ext cx="245" cy="36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3476" name="Equation" r:id="rId16" imgW="152280" imgH="228600" progId="Equation.3">
                      <p:embed/>
                    </p:oleObj>
                  </mc:Choice>
                  <mc:Fallback>
                    <p:oleObj name="Equation" r:id="rId16" imgW="152280" imgH="228600" progId="Equation.3">
                      <p:embed/>
                      <p:pic>
                        <p:nvPicPr>
                          <p:cNvPr id="0" name="Picture 234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762" y="3042"/>
                            <a:ext cx="245" cy="366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=""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grpSp>
        <p:nvGrpSpPr>
          <p:cNvPr id="19" name="Group 77"/>
          <p:cNvGrpSpPr>
            <a:grpSpLocks/>
          </p:cNvGrpSpPr>
          <p:nvPr/>
        </p:nvGrpSpPr>
        <p:grpSpPr bwMode="auto">
          <a:xfrm>
            <a:off x="6032500" y="2019300"/>
            <a:ext cx="1612900" cy="1638300"/>
            <a:chOff x="3928" y="1872"/>
            <a:chExt cx="1016" cy="1032"/>
          </a:xfrm>
        </p:grpSpPr>
        <p:sp>
          <p:nvSpPr>
            <p:cNvPr id="43027" name="Oval 78"/>
            <p:cNvSpPr>
              <a:spLocks noChangeArrowheads="1"/>
            </p:cNvSpPr>
            <p:nvPr/>
          </p:nvSpPr>
          <p:spPr bwMode="auto">
            <a:xfrm>
              <a:off x="3928" y="2472"/>
              <a:ext cx="104" cy="96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43028" name="Oval 79"/>
            <p:cNvSpPr>
              <a:spLocks noChangeArrowheads="1"/>
            </p:cNvSpPr>
            <p:nvPr/>
          </p:nvSpPr>
          <p:spPr bwMode="auto">
            <a:xfrm>
              <a:off x="4216" y="2808"/>
              <a:ext cx="104" cy="96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43029" name="Oval 80"/>
            <p:cNvSpPr>
              <a:spLocks noChangeArrowheads="1"/>
            </p:cNvSpPr>
            <p:nvPr/>
          </p:nvSpPr>
          <p:spPr bwMode="auto">
            <a:xfrm>
              <a:off x="4840" y="2112"/>
              <a:ext cx="104" cy="96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43030" name="Oval 81"/>
            <p:cNvSpPr>
              <a:spLocks noChangeArrowheads="1"/>
            </p:cNvSpPr>
            <p:nvPr/>
          </p:nvSpPr>
          <p:spPr bwMode="auto">
            <a:xfrm>
              <a:off x="4648" y="2624"/>
              <a:ext cx="104" cy="96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43031" name="Oval 82"/>
            <p:cNvSpPr>
              <a:spLocks noChangeArrowheads="1"/>
            </p:cNvSpPr>
            <p:nvPr/>
          </p:nvSpPr>
          <p:spPr bwMode="auto">
            <a:xfrm>
              <a:off x="4504" y="1872"/>
              <a:ext cx="104" cy="96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43032" name="Oval 83"/>
            <p:cNvSpPr>
              <a:spLocks noChangeArrowheads="1"/>
            </p:cNvSpPr>
            <p:nvPr/>
          </p:nvSpPr>
          <p:spPr bwMode="auto">
            <a:xfrm>
              <a:off x="4024" y="2056"/>
              <a:ext cx="104" cy="96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</p:grpSp>
      <p:sp>
        <p:nvSpPr>
          <p:cNvPr id="573536" name="Text Box 96"/>
          <p:cNvSpPr txBox="1">
            <a:spLocks noChangeArrowheads="1"/>
          </p:cNvSpPr>
          <p:nvPr/>
        </p:nvSpPr>
        <p:spPr bwMode="auto">
          <a:xfrm>
            <a:off x="719138" y="4227513"/>
            <a:ext cx="7848600" cy="2647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400" dirty="0"/>
              <a:t>With this form of the energy function, we can minimize using dynamic programming, with the </a:t>
            </a:r>
            <a:r>
              <a:rPr lang="en-US" sz="2400" i="1" dirty="0" err="1"/>
              <a:t>Viterbi</a:t>
            </a:r>
            <a:r>
              <a:rPr lang="en-US" sz="2400" i="1" dirty="0"/>
              <a:t> </a:t>
            </a:r>
            <a:r>
              <a:rPr lang="en-US" sz="2400" dirty="0"/>
              <a:t>algorithm</a:t>
            </a:r>
            <a:r>
              <a:rPr lang="en-US" sz="2400" i="1" dirty="0"/>
              <a:t>.</a:t>
            </a:r>
          </a:p>
          <a:p>
            <a:endParaRPr lang="en-US" sz="2400" i="1" dirty="0"/>
          </a:p>
          <a:p>
            <a:r>
              <a:rPr lang="en-US" sz="2400" dirty="0"/>
              <a:t>Iterate until optimal position for each point is the center of the box, i.e., the snake is optimal in the local search space constrained by boxes.</a:t>
            </a:r>
          </a:p>
          <a:p>
            <a:endParaRPr lang="en-US" sz="2400" dirty="0"/>
          </a:p>
        </p:txBody>
      </p:sp>
      <p:sp>
        <p:nvSpPr>
          <p:cNvPr id="43092" name="Rectangle 84"/>
          <p:cNvSpPr>
            <a:spLocks noChangeArrowheads="1"/>
          </p:cNvSpPr>
          <p:nvPr/>
        </p:nvSpPr>
        <p:spPr bwMode="auto">
          <a:xfrm>
            <a:off x="6653213" y="6553200"/>
            <a:ext cx="2427287" cy="290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300">
                <a:solidFill>
                  <a:srgbClr val="000000"/>
                </a:solidFill>
              </a:rPr>
              <a:t>[Amini, Weymouth, Jain, 1990]</a:t>
            </a:r>
          </a:p>
        </p:txBody>
      </p:sp>
      <p:sp>
        <p:nvSpPr>
          <p:cNvPr id="43094" name="TextBox 9"/>
          <p:cNvSpPr txBox="1">
            <a:spLocks noChangeArrowheads="1"/>
          </p:cNvSpPr>
          <p:nvPr/>
        </p:nvSpPr>
        <p:spPr bwMode="auto">
          <a:xfrm>
            <a:off x="7451725" y="6340475"/>
            <a:ext cx="1943100" cy="292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300"/>
              <a:t>Fig from  Y. Boykov</a:t>
            </a:r>
          </a:p>
        </p:txBody>
      </p:sp>
      <p:sp>
        <p:nvSpPr>
          <p:cNvPr id="83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52400"/>
            <a:ext cx="9144000" cy="1143000"/>
          </a:xfrm>
        </p:spPr>
        <p:txBody>
          <a:bodyPr/>
          <a:lstStyle/>
          <a:p>
            <a:pPr eaLnBrk="1" hangingPunct="1"/>
            <a:r>
              <a:rPr lang="en-US" sz="4000" dirty="0"/>
              <a:t>Energy minimization: </a:t>
            </a:r>
            <a:br>
              <a:rPr lang="en-US" sz="4000" dirty="0"/>
            </a:br>
            <a:r>
              <a:rPr lang="en-US" sz="4000" dirty="0"/>
              <a:t>dynamic programming</a:t>
            </a:r>
          </a:p>
        </p:txBody>
      </p:sp>
      <p:sp>
        <p:nvSpPr>
          <p:cNvPr id="81" name="Slide Number Placeholder 80"/>
          <p:cNvSpPr>
            <a:spLocks noGrp="1"/>
          </p:cNvSpPr>
          <p:nvPr>
            <p:ph type="sldNum" sz="quarter" idx="12"/>
          </p:nvPr>
        </p:nvSpPr>
        <p:spPr>
          <a:xfrm>
            <a:off x="6705600" y="6172200"/>
            <a:ext cx="2133600" cy="476250"/>
          </a:xfrm>
        </p:spPr>
        <p:txBody>
          <a:bodyPr/>
          <a:lstStyle/>
          <a:p>
            <a:pPr>
              <a:defRPr/>
            </a:pPr>
            <a:fld id="{0FDB6392-078D-4450-A240-BFDE83E99939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  <p:sp>
        <p:nvSpPr>
          <p:cNvPr id="82" name="TextBox 81"/>
          <p:cNvSpPr txBox="1"/>
          <p:nvPr/>
        </p:nvSpPr>
        <p:spPr>
          <a:xfrm>
            <a:off x="0" y="6581001"/>
            <a:ext cx="5943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Slide credit: Kristen </a:t>
            </a:r>
            <a:r>
              <a:rPr lang="en-US" sz="1200" dirty="0" err="1"/>
              <a:t>Grauman</a:t>
            </a:r>
            <a:endParaRPr lang="en-US" sz="12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5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5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3536" grpId="0" uiExpand="1" build="allAtOnce" autoUpdateAnimBg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52400"/>
            <a:ext cx="9144000" cy="1143000"/>
          </a:xfrm>
        </p:spPr>
        <p:txBody>
          <a:bodyPr/>
          <a:lstStyle/>
          <a:p>
            <a:pPr eaLnBrk="1" hangingPunct="1"/>
            <a:r>
              <a:rPr lang="en-US" sz="4000" dirty="0"/>
              <a:t>Energy minimization: </a:t>
            </a:r>
            <a:br>
              <a:rPr lang="en-US" sz="4000" dirty="0"/>
            </a:br>
            <a:r>
              <a:rPr lang="en-US" sz="4000" dirty="0"/>
              <a:t>dynamic programming</a:t>
            </a:r>
          </a:p>
        </p:txBody>
      </p:sp>
      <p:graphicFrame>
        <p:nvGraphicFramePr>
          <p:cNvPr id="40963" name="Object 3"/>
          <p:cNvGraphicFramePr>
            <a:graphicFrameLocks noChangeAspect="1"/>
          </p:cNvGraphicFramePr>
          <p:nvPr/>
        </p:nvGraphicFramePr>
        <p:xfrm>
          <a:off x="1520825" y="2435225"/>
          <a:ext cx="5553075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65" name="Equation" r:id="rId4" imgW="2247840" imgH="431640" progId="Equation.3">
                  <p:embed/>
                </p:oleObj>
              </mc:Choice>
              <mc:Fallback>
                <p:oleObj name="Equation" r:id="rId4" imgW="2247840" imgH="431640" progId="Equation.3">
                  <p:embed/>
                  <p:pic>
                    <p:nvPicPr>
                      <p:cNvPr id="0" name="Picture 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0825" y="2435225"/>
                        <a:ext cx="5553075" cy="1066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966" name="Rectangle 1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sz="2400" dirty="0"/>
              <a:t>Possible because snake energy can be rewritten as a sum of pair-wise interaction potentials:</a:t>
            </a:r>
          </a:p>
        </p:txBody>
      </p:sp>
      <p:sp>
        <p:nvSpPr>
          <p:cNvPr id="17417" name="Text Box 14"/>
          <p:cNvSpPr txBox="1">
            <a:spLocks noChangeArrowheads="1"/>
          </p:cNvSpPr>
          <p:nvPr/>
        </p:nvSpPr>
        <p:spPr bwMode="auto">
          <a:xfrm>
            <a:off x="481013" y="4254500"/>
            <a:ext cx="8116887" cy="785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lnSpc>
                <a:spcPct val="90000"/>
              </a:lnSpc>
              <a:spcBef>
                <a:spcPct val="20000"/>
              </a:spcBef>
              <a:buClr>
                <a:srgbClr val="333399"/>
              </a:buClr>
              <a:buSzPct val="75000"/>
              <a:buFontTx/>
              <a:buChar char="•"/>
            </a:pPr>
            <a:r>
              <a:rPr lang="en-US" sz="2400" dirty="0">
                <a:solidFill>
                  <a:srgbClr val="000000"/>
                </a:solidFill>
              </a:rPr>
              <a:t> Or sum of triple-interaction potentials.</a:t>
            </a:r>
          </a:p>
          <a:p>
            <a:endParaRPr lang="en-US" sz="2400" dirty="0">
              <a:solidFill>
                <a:srgbClr val="000000"/>
              </a:solidFill>
            </a:endParaRPr>
          </a:p>
        </p:txBody>
      </p:sp>
      <p:graphicFrame>
        <p:nvGraphicFramePr>
          <p:cNvPr id="17410" name="Object 2"/>
          <p:cNvGraphicFramePr>
            <a:graphicFrameLocks noChangeAspect="1"/>
          </p:cNvGraphicFramePr>
          <p:nvPr/>
        </p:nvGraphicFramePr>
        <p:xfrm>
          <a:off x="1093788" y="4651375"/>
          <a:ext cx="6807200" cy="1187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66" name="Equation" r:id="rId6" imgW="2476440" imgH="431640" progId="Equation.3">
                  <p:embed/>
                </p:oleObj>
              </mc:Choice>
              <mc:Fallback>
                <p:oleObj name="Equation" r:id="rId6" imgW="2476440" imgH="431640" progId="Equation.3">
                  <p:embed/>
                  <p:pic>
                    <p:nvPicPr>
                      <p:cNvPr id="0" name="Picture 3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93788" y="4651375"/>
                        <a:ext cx="6807200" cy="1187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421" name="AutoShape 13"/>
          <p:cNvSpPr>
            <a:spLocks noChangeArrowheads="1"/>
          </p:cNvSpPr>
          <p:nvPr/>
        </p:nvSpPr>
        <p:spPr bwMode="auto">
          <a:xfrm>
            <a:off x="503238" y="4114800"/>
            <a:ext cx="7650162" cy="2133600"/>
          </a:xfrm>
          <a:prstGeom prst="bracketPair">
            <a:avLst>
              <a:gd name="adj" fmla="val 16667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FDB6392-078D-4450-A240-BFDE83E99939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0" y="6581001"/>
            <a:ext cx="5943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Slide credit: Kristen </a:t>
            </a:r>
            <a:r>
              <a:rPr lang="en-US" sz="1200" dirty="0" err="1"/>
              <a:t>Grauman</a:t>
            </a:r>
            <a:endParaRPr lang="en-US" sz="12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7" grpId="0"/>
      <p:bldP spid="17421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9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7938"/>
            <a:ext cx="9144000" cy="1143000"/>
          </a:xfrm>
        </p:spPr>
        <p:txBody>
          <a:bodyPr/>
          <a:lstStyle/>
          <a:p>
            <a:pPr eaLnBrk="1" hangingPunct="1"/>
            <a:r>
              <a:rPr lang="en-US" sz="4000" dirty="0"/>
              <a:t>Snake energy: pair-wise interactions </a:t>
            </a:r>
          </a:p>
        </p:txBody>
      </p:sp>
      <p:graphicFrame>
        <p:nvGraphicFramePr>
          <p:cNvPr id="41986" name="Object 2"/>
          <p:cNvGraphicFramePr>
            <a:graphicFrameLocks noChangeAspect="1"/>
          </p:cNvGraphicFramePr>
          <p:nvPr/>
        </p:nvGraphicFramePr>
        <p:xfrm>
          <a:off x="465138" y="1052513"/>
          <a:ext cx="8445500" cy="947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350" name="Equation" r:id="rId4" imgW="3848040" imgH="431640" progId="Equation.3">
                  <p:embed/>
                </p:oleObj>
              </mc:Choice>
              <mc:Fallback>
                <p:oleObj name="Equation" r:id="rId4" imgW="3848040" imgH="431640" progId="Equation.3">
                  <p:embed/>
                  <p:pic>
                    <p:nvPicPr>
                      <p:cNvPr id="0" name="Picture 1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5138" y="1052513"/>
                        <a:ext cx="8445500" cy="9477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987" name="Object 3"/>
          <p:cNvGraphicFramePr>
            <a:graphicFrameLocks noChangeAspect="1"/>
          </p:cNvGraphicFramePr>
          <p:nvPr/>
        </p:nvGraphicFramePr>
        <p:xfrm>
          <a:off x="4152900" y="2024063"/>
          <a:ext cx="4595813" cy="969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351" name="Equation" r:id="rId6" imgW="2044440" imgH="431640" progId="Equation.3">
                  <p:embed/>
                </p:oleObj>
              </mc:Choice>
              <mc:Fallback>
                <p:oleObj name="Equation" r:id="rId6" imgW="2044440" imgH="431640" progId="Equation.3">
                  <p:embed/>
                  <p:pic>
                    <p:nvPicPr>
                      <p:cNvPr id="0" name="Picture 1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52900" y="2024063"/>
                        <a:ext cx="4595813" cy="9699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12"/>
          <p:cNvGrpSpPr>
            <a:grpSpLocks/>
          </p:cNvGrpSpPr>
          <p:nvPr/>
        </p:nvGrpSpPr>
        <p:grpSpPr bwMode="auto">
          <a:xfrm>
            <a:off x="512763" y="3306763"/>
            <a:ext cx="8147050" cy="985837"/>
            <a:chOff x="323" y="2251"/>
            <a:chExt cx="5132" cy="621"/>
          </a:xfrm>
        </p:grpSpPr>
        <p:graphicFrame>
          <p:nvGraphicFramePr>
            <p:cNvPr id="41990" name="Object 6"/>
            <p:cNvGraphicFramePr>
              <a:graphicFrameLocks noChangeAspect="1"/>
            </p:cNvGraphicFramePr>
            <p:nvPr/>
          </p:nvGraphicFramePr>
          <p:xfrm>
            <a:off x="323" y="2251"/>
            <a:ext cx="3091" cy="59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2352" name="Equation" r:id="rId8" imgW="2234880" imgH="431640" progId="Equation.3">
                    <p:embed/>
                  </p:oleObj>
                </mc:Choice>
                <mc:Fallback>
                  <p:oleObj name="Equation" r:id="rId8" imgW="2234880" imgH="431640" progId="Equation.3">
                    <p:embed/>
                    <p:pic>
                      <p:nvPicPr>
                        <p:cNvPr id="0" name="Picture 13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3" y="2251"/>
                          <a:ext cx="3091" cy="59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1991" name="Object 7"/>
            <p:cNvGraphicFramePr>
              <a:graphicFrameLocks noChangeAspect="1"/>
            </p:cNvGraphicFramePr>
            <p:nvPr/>
          </p:nvGraphicFramePr>
          <p:xfrm>
            <a:off x="3513" y="2261"/>
            <a:ext cx="1942" cy="61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2353" name="Equation" r:id="rId10" imgW="1371600" imgH="431640" progId="Equation.3">
                    <p:embed/>
                  </p:oleObj>
                </mc:Choice>
                <mc:Fallback>
                  <p:oleObj name="Equation" r:id="rId10" imgW="1371600" imgH="431640" progId="Equation.3">
                    <p:embed/>
                    <p:pic>
                      <p:nvPicPr>
                        <p:cNvPr id="0" name="Picture 13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13" y="2261"/>
                          <a:ext cx="1942" cy="611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41988" name="Object 4"/>
          <p:cNvGraphicFramePr>
            <a:graphicFrameLocks noChangeAspect="1"/>
          </p:cNvGraphicFramePr>
          <p:nvPr/>
        </p:nvGraphicFramePr>
        <p:xfrm>
          <a:off x="774648" y="4670442"/>
          <a:ext cx="7886700" cy="501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354" name="Equation" r:id="rId12" imgW="3593880" imgH="228600" progId="Equation.3">
                  <p:embed/>
                </p:oleObj>
              </mc:Choice>
              <mc:Fallback>
                <p:oleObj name="Equation" r:id="rId12" imgW="3593880" imgH="228600" progId="Equation.3">
                  <p:embed/>
                  <p:pic>
                    <p:nvPicPr>
                      <p:cNvPr id="0" name="Picture 1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4648" y="4670442"/>
                        <a:ext cx="7886700" cy="5016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989" name="Object 5"/>
          <p:cNvGraphicFramePr>
            <a:graphicFrameLocks noChangeAspect="1"/>
          </p:cNvGraphicFramePr>
          <p:nvPr/>
        </p:nvGraphicFramePr>
        <p:xfrm>
          <a:off x="1765300" y="5480050"/>
          <a:ext cx="5435600" cy="528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355" name="Equation" r:id="rId14" imgW="2476440" imgH="241200" progId="Equation.3">
                  <p:embed/>
                </p:oleObj>
              </mc:Choice>
              <mc:Fallback>
                <p:oleObj name="Equation" r:id="rId14" imgW="2476440" imgH="241200" progId="Equation.3">
                  <p:embed/>
                  <p:pic>
                    <p:nvPicPr>
                      <p:cNvPr id="0" name="Picture 13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65300" y="5480050"/>
                        <a:ext cx="5435600" cy="5286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999" name="Rectangle 10"/>
          <p:cNvSpPr>
            <a:spLocks noChangeArrowheads="1"/>
          </p:cNvSpPr>
          <p:nvPr/>
        </p:nvSpPr>
        <p:spPr bwMode="auto">
          <a:xfrm>
            <a:off x="633413" y="5518150"/>
            <a:ext cx="1131887" cy="60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/>
          <a:lstStyle/>
          <a:p>
            <a:pPr marL="342900" indent="-342900" eaLnBrk="0" hangingPunct="0">
              <a:spcBef>
                <a:spcPct val="20000"/>
              </a:spcBef>
              <a:buClr>
                <a:srgbClr val="333399"/>
              </a:buClr>
              <a:buSzPct val="75000"/>
              <a:buFont typeface="Monotype Sorts"/>
              <a:buNone/>
            </a:pPr>
            <a:r>
              <a:rPr lang="en-US" sz="2400">
                <a:solidFill>
                  <a:srgbClr val="000000"/>
                </a:solidFill>
              </a:rPr>
              <a:t>where</a:t>
            </a:r>
          </a:p>
        </p:txBody>
      </p:sp>
      <p:sp>
        <p:nvSpPr>
          <p:cNvPr id="42000" name="Rectangle 11"/>
          <p:cNvSpPr>
            <a:spLocks noChangeArrowheads="1"/>
          </p:cNvSpPr>
          <p:nvPr/>
        </p:nvSpPr>
        <p:spPr bwMode="auto">
          <a:xfrm>
            <a:off x="323850" y="4400550"/>
            <a:ext cx="8410632" cy="1765300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>
              <a:solidFill>
                <a:srgbClr val="000000"/>
              </a:solidFill>
            </a:endParaRPr>
          </a:p>
        </p:txBody>
      </p:sp>
      <p:grpSp>
        <p:nvGrpSpPr>
          <p:cNvPr id="42004" name="Group 20"/>
          <p:cNvGrpSpPr>
            <a:grpSpLocks/>
          </p:cNvGrpSpPr>
          <p:nvPr/>
        </p:nvGrpSpPr>
        <p:grpSpPr bwMode="auto">
          <a:xfrm>
            <a:off x="395288" y="2924175"/>
            <a:ext cx="4608512" cy="396875"/>
            <a:chOff x="249" y="1933"/>
            <a:chExt cx="2903" cy="250"/>
          </a:xfrm>
        </p:grpSpPr>
        <p:sp>
          <p:nvSpPr>
            <p:cNvPr id="42002" name="Text Box 18"/>
            <p:cNvSpPr txBox="1">
              <a:spLocks noChangeArrowheads="1"/>
            </p:cNvSpPr>
            <p:nvPr/>
          </p:nvSpPr>
          <p:spPr bwMode="auto">
            <a:xfrm>
              <a:off x="249" y="1933"/>
              <a:ext cx="2903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i="1"/>
                <a:t>Re-writing the above with                      :</a:t>
              </a:r>
            </a:p>
          </p:txBody>
        </p:sp>
        <p:graphicFrame>
          <p:nvGraphicFramePr>
            <p:cNvPr id="42003" name="Object 19"/>
            <p:cNvGraphicFramePr>
              <a:graphicFrameLocks noChangeAspect="1"/>
            </p:cNvGraphicFramePr>
            <p:nvPr/>
          </p:nvGraphicFramePr>
          <p:xfrm>
            <a:off x="1996" y="1939"/>
            <a:ext cx="748" cy="24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2356" name="Equation" r:id="rId16" imgW="698400" imgH="228600" progId="Equation.3">
                    <p:embed/>
                  </p:oleObj>
                </mc:Choice>
                <mc:Fallback>
                  <p:oleObj name="Equation" r:id="rId16" imgW="698400" imgH="228600" progId="Equation.3">
                    <p:embed/>
                    <p:pic>
                      <p:nvPicPr>
                        <p:cNvPr id="0" name="Picture 13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96" y="1939"/>
                          <a:ext cx="748" cy="24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5" name="TextBox 14"/>
          <p:cNvSpPr txBox="1"/>
          <p:nvPr/>
        </p:nvSpPr>
        <p:spPr>
          <a:xfrm>
            <a:off x="7596336" y="6613611"/>
            <a:ext cx="28443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Kristen </a:t>
            </a:r>
            <a:r>
              <a:rPr lang="en-US" sz="1400" dirty="0" err="1"/>
              <a:t>Grauman</a:t>
            </a:r>
            <a:endParaRPr lang="en-US" sz="1400" dirty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FDB6392-078D-4450-A240-BFDE83E99939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999" grpId="0"/>
      <p:bldP spid="42000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410" name="Oval 2"/>
          <p:cNvSpPr>
            <a:spLocks noChangeArrowheads="1"/>
          </p:cNvSpPr>
          <p:nvPr/>
        </p:nvSpPr>
        <p:spPr bwMode="auto">
          <a:xfrm>
            <a:off x="7899400" y="3670300"/>
            <a:ext cx="800100" cy="355600"/>
          </a:xfrm>
          <a:prstGeom prst="ellipse">
            <a:avLst/>
          </a:prstGeom>
          <a:solidFill>
            <a:srgbClr val="FFCC66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>
              <a:solidFill>
                <a:srgbClr val="000000"/>
              </a:solidFill>
            </a:endParaRPr>
          </a:p>
        </p:txBody>
      </p:sp>
      <p:sp>
        <p:nvSpPr>
          <p:cNvPr id="529411" name="Freeform 3"/>
          <p:cNvSpPr>
            <a:spLocks/>
          </p:cNvSpPr>
          <p:nvPr/>
        </p:nvSpPr>
        <p:spPr bwMode="auto">
          <a:xfrm>
            <a:off x="2476500" y="4064000"/>
            <a:ext cx="5791200" cy="1638300"/>
          </a:xfrm>
          <a:custGeom>
            <a:avLst/>
            <a:gdLst>
              <a:gd name="T0" fmla="*/ 2147483647 w 3648"/>
              <a:gd name="T1" fmla="*/ 0 h 1032"/>
              <a:gd name="T2" fmla="*/ 2147483647 w 3648"/>
              <a:gd name="T3" fmla="*/ 2147483647 h 1032"/>
              <a:gd name="T4" fmla="*/ 2147483647 w 3648"/>
              <a:gd name="T5" fmla="*/ 2147483647 h 1032"/>
              <a:gd name="T6" fmla="*/ 2147483647 w 3648"/>
              <a:gd name="T7" fmla="*/ 2147483647 h 1032"/>
              <a:gd name="T8" fmla="*/ 0 w 3648"/>
              <a:gd name="T9" fmla="*/ 2147483647 h 103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648"/>
              <a:gd name="T16" fmla="*/ 0 h 1032"/>
              <a:gd name="T17" fmla="*/ 3648 w 3648"/>
              <a:gd name="T18" fmla="*/ 1032 h 103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648" h="1032">
                <a:moveTo>
                  <a:pt x="3648" y="0"/>
                </a:moveTo>
                <a:lnTo>
                  <a:pt x="2768" y="696"/>
                </a:lnTo>
                <a:lnTo>
                  <a:pt x="1848" y="328"/>
                </a:lnTo>
                <a:lnTo>
                  <a:pt x="920" y="352"/>
                </a:lnTo>
                <a:lnTo>
                  <a:pt x="0" y="1032"/>
                </a:lnTo>
              </a:path>
            </a:pathLst>
          </a:custGeom>
          <a:noFill/>
          <a:ln w="76200">
            <a:solidFill>
              <a:srgbClr val="FFCC66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>
              <a:solidFill>
                <a:srgbClr val="000000"/>
              </a:solidFill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3962400" y="2740025"/>
            <a:ext cx="4668838" cy="2936875"/>
            <a:chOff x="2496" y="1726"/>
            <a:chExt cx="2941" cy="1850"/>
          </a:xfrm>
        </p:grpSpPr>
        <p:grpSp>
          <p:nvGrpSpPr>
            <p:cNvPr id="45198" name="Group 5"/>
            <p:cNvGrpSpPr>
              <a:grpSpLocks/>
            </p:cNvGrpSpPr>
            <p:nvPr/>
          </p:nvGrpSpPr>
          <p:grpSpPr bwMode="auto">
            <a:xfrm>
              <a:off x="4472" y="1726"/>
              <a:ext cx="699" cy="258"/>
              <a:chOff x="4472" y="1726"/>
              <a:chExt cx="699" cy="258"/>
            </a:xfrm>
          </p:grpSpPr>
          <p:sp>
            <p:nvSpPr>
              <p:cNvPr id="45215" name="Line 6"/>
              <p:cNvSpPr>
                <a:spLocks noChangeShapeType="1"/>
              </p:cNvSpPr>
              <p:nvPr/>
            </p:nvSpPr>
            <p:spPr bwMode="auto">
              <a:xfrm>
                <a:off x="4472" y="1984"/>
                <a:ext cx="63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 type="triangle" w="med" len="med"/>
                <a:tailEnd type="triangle" w="med" len="med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aphicFrame>
            <p:nvGraphicFramePr>
              <p:cNvPr id="45088" name="Object 32"/>
              <p:cNvGraphicFramePr>
                <a:graphicFrameLocks noChangeAspect="1"/>
              </p:cNvGraphicFramePr>
              <p:nvPr/>
            </p:nvGraphicFramePr>
            <p:xfrm>
              <a:off x="4530" y="1726"/>
              <a:ext cx="641" cy="23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227283" name="Equation" r:id="rId4" imgW="622080" imgH="228600" progId="Equation.3">
                      <p:embed/>
                    </p:oleObj>
                  </mc:Choice>
                  <mc:Fallback>
                    <p:oleObj name="Equation" r:id="rId4" imgW="622080" imgH="228600" progId="Equation.3">
                      <p:embed/>
                      <p:pic>
                        <p:nvPicPr>
                          <p:cNvPr id="0" name="Picture 529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530" y="1726"/>
                            <a:ext cx="641" cy="236"/>
                          </a:xfrm>
                          <a:prstGeom prst="rect">
                            <a:avLst/>
                          </a:prstGeom>
                          <a:noFill/>
                          <a:ln w="9525">
                            <a:solidFill>
                              <a:schemeClr val="accent1"/>
                            </a:solidFill>
                            <a:miter lim="800000"/>
                            <a:headEnd/>
                            <a:tailEnd/>
                          </a:ln>
                          <a:extLst>
                            <a:ext uri="{909E8E84-426E-40dd-AFC4-6F175D3DCCD1}">
                              <a14:hiddenFill xmlns=""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45199" name="Group 8"/>
            <p:cNvGrpSpPr>
              <a:grpSpLocks/>
            </p:cNvGrpSpPr>
            <p:nvPr/>
          </p:nvGrpSpPr>
          <p:grpSpPr bwMode="auto">
            <a:xfrm>
              <a:off x="3544" y="1726"/>
              <a:ext cx="660" cy="258"/>
              <a:chOff x="3544" y="1726"/>
              <a:chExt cx="660" cy="258"/>
            </a:xfrm>
          </p:grpSpPr>
          <p:sp>
            <p:nvSpPr>
              <p:cNvPr id="45214" name="Line 9"/>
              <p:cNvSpPr>
                <a:spLocks noChangeShapeType="1"/>
              </p:cNvSpPr>
              <p:nvPr/>
            </p:nvSpPr>
            <p:spPr bwMode="auto">
              <a:xfrm>
                <a:off x="3544" y="1984"/>
                <a:ext cx="63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 type="triangle" w="med" len="med"/>
                <a:tailEnd type="triangle" w="med" len="med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aphicFrame>
            <p:nvGraphicFramePr>
              <p:cNvPr id="45087" name="Object 31"/>
              <p:cNvGraphicFramePr>
                <a:graphicFrameLocks noChangeAspect="1"/>
              </p:cNvGraphicFramePr>
              <p:nvPr/>
            </p:nvGraphicFramePr>
            <p:xfrm>
              <a:off x="3577" y="1726"/>
              <a:ext cx="627" cy="23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227284" name="Equation" r:id="rId6" imgW="609480" imgH="228600" progId="Equation.3">
                      <p:embed/>
                    </p:oleObj>
                  </mc:Choice>
                  <mc:Fallback>
                    <p:oleObj name="Equation" r:id="rId6" imgW="609480" imgH="228600" progId="Equation.3">
                      <p:embed/>
                      <p:pic>
                        <p:nvPicPr>
                          <p:cNvPr id="0" name="Picture 530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577" y="1726"/>
                            <a:ext cx="627" cy="237"/>
                          </a:xfrm>
                          <a:prstGeom prst="rect">
                            <a:avLst/>
                          </a:prstGeom>
                          <a:noFill/>
                          <a:ln w="9525">
                            <a:solidFill>
                              <a:schemeClr val="accent1"/>
                            </a:solidFill>
                            <a:miter lim="800000"/>
                            <a:headEnd/>
                            <a:tailEnd/>
                          </a:ln>
                          <a:extLst>
                            <a:ext uri="{909E8E84-426E-40dd-AFC4-6F175D3DCCD1}">
                              <a14:hiddenFill xmlns=""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45200" name="Group 11"/>
            <p:cNvGrpSpPr>
              <a:grpSpLocks/>
            </p:cNvGrpSpPr>
            <p:nvPr/>
          </p:nvGrpSpPr>
          <p:grpSpPr bwMode="auto">
            <a:xfrm>
              <a:off x="2496" y="2912"/>
              <a:ext cx="1127" cy="632"/>
              <a:chOff x="2496" y="2728"/>
              <a:chExt cx="1127" cy="632"/>
            </a:xfrm>
          </p:grpSpPr>
          <p:graphicFrame>
            <p:nvGraphicFramePr>
              <p:cNvPr id="45085" name="Object 29"/>
              <p:cNvGraphicFramePr>
                <a:graphicFrameLocks noChangeAspect="1"/>
              </p:cNvGraphicFramePr>
              <p:nvPr/>
            </p:nvGraphicFramePr>
            <p:xfrm>
              <a:off x="3230" y="2794"/>
              <a:ext cx="374" cy="23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227285" name="Equation" r:id="rId8" imgW="380880" imgH="241200" progId="Equation.3">
                      <p:embed/>
                    </p:oleObj>
                  </mc:Choice>
                  <mc:Fallback>
                    <p:oleObj name="Equation" r:id="rId8" imgW="380880" imgH="241200" progId="Equation.3">
                      <p:embed/>
                      <p:pic>
                        <p:nvPicPr>
                          <p:cNvPr id="0" name="Picture 531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230" y="2794"/>
                            <a:ext cx="374" cy="236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=""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="" xmlns:a14="http://schemas.microsoft.com/office/drawing/2010/main" w="9525">
                                <a:solidFill>
                                  <a:srgbClr val="33CC33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45086" name="Object 30"/>
              <p:cNvGraphicFramePr>
                <a:graphicFrameLocks noChangeAspect="1"/>
              </p:cNvGraphicFramePr>
              <p:nvPr/>
            </p:nvGraphicFramePr>
            <p:xfrm>
              <a:off x="3212" y="3114"/>
              <a:ext cx="411" cy="23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227286" name="Equation" r:id="rId10" imgW="419040" imgH="241200" progId="Equation.3">
                      <p:embed/>
                    </p:oleObj>
                  </mc:Choice>
                  <mc:Fallback>
                    <p:oleObj name="Equation" r:id="rId10" imgW="419040" imgH="241200" progId="Equation.3">
                      <p:embed/>
                      <p:pic>
                        <p:nvPicPr>
                          <p:cNvPr id="0" name="Picture 53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1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212" y="3114"/>
                            <a:ext cx="411" cy="236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=""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="" xmlns:a14="http://schemas.microsoft.com/office/drawing/2010/main" w="9525">
                                <a:solidFill>
                                  <a:srgbClr val="33CC33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pSp>
            <p:nvGrpSpPr>
              <p:cNvPr id="45211" name="Group 14"/>
              <p:cNvGrpSpPr>
                <a:grpSpLocks/>
              </p:cNvGrpSpPr>
              <p:nvPr/>
            </p:nvGrpSpPr>
            <p:grpSpPr bwMode="auto">
              <a:xfrm>
                <a:off x="2496" y="2728"/>
                <a:ext cx="864" cy="632"/>
                <a:chOff x="2496" y="2728"/>
                <a:chExt cx="864" cy="632"/>
              </a:xfrm>
            </p:grpSpPr>
            <p:sp>
              <p:nvSpPr>
                <p:cNvPr id="45212" name="Line 15"/>
                <p:cNvSpPr>
                  <a:spLocks noChangeShapeType="1"/>
                </p:cNvSpPr>
                <p:nvPr/>
              </p:nvSpPr>
              <p:spPr bwMode="auto">
                <a:xfrm>
                  <a:off x="2512" y="2728"/>
                  <a:ext cx="816" cy="304"/>
                </a:xfrm>
                <a:prstGeom prst="line">
                  <a:avLst/>
                </a:prstGeom>
                <a:noFill/>
                <a:ln w="28575">
                  <a:solidFill>
                    <a:srgbClr val="33CC33"/>
                  </a:solidFill>
                  <a:miter lim="800000"/>
                  <a:headEnd/>
                  <a:tailEnd type="arrow" w="med" len="med"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5213" name="Line 16"/>
                <p:cNvSpPr>
                  <a:spLocks noChangeShapeType="1"/>
                </p:cNvSpPr>
                <p:nvPr/>
              </p:nvSpPr>
              <p:spPr bwMode="auto">
                <a:xfrm>
                  <a:off x="2496" y="2728"/>
                  <a:ext cx="864" cy="632"/>
                </a:xfrm>
                <a:prstGeom prst="line">
                  <a:avLst/>
                </a:prstGeom>
                <a:noFill/>
                <a:ln w="28575">
                  <a:solidFill>
                    <a:srgbClr val="33CC33"/>
                  </a:solidFill>
                  <a:miter lim="800000"/>
                  <a:headEnd/>
                  <a:tailEnd type="arrow" w="med" len="med"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45201" name="Group 17"/>
            <p:cNvGrpSpPr>
              <a:grpSpLocks/>
            </p:cNvGrpSpPr>
            <p:nvPr/>
          </p:nvGrpSpPr>
          <p:grpSpPr bwMode="auto">
            <a:xfrm>
              <a:off x="3432" y="2320"/>
              <a:ext cx="1133" cy="1256"/>
              <a:chOff x="3432" y="2136"/>
              <a:chExt cx="1133" cy="1256"/>
            </a:xfrm>
          </p:grpSpPr>
          <p:graphicFrame>
            <p:nvGraphicFramePr>
              <p:cNvPr id="45081" name="Object 25"/>
              <p:cNvGraphicFramePr>
                <a:graphicFrameLocks noChangeAspect="1"/>
              </p:cNvGraphicFramePr>
              <p:nvPr/>
            </p:nvGraphicFramePr>
            <p:xfrm>
              <a:off x="4142" y="3128"/>
              <a:ext cx="423" cy="22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227287" name="Equation" r:id="rId12" imgW="431640" imgH="228600" progId="Equation.3">
                      <p:embed/>
                    </p:oleObj>
                  </mc:Choice>
                  <mc:Fallback>
                    <p:oleObj name="Equation" r:id="rId12" imgW="431640" imgH="228600" progId="Equation.3">
                      <p:embed/>
                      <p:pic>
                        <p:nvPicPr>
                          <p:cNvPr id="0" name="Picture 533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3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142" y="3128"/>
                            <a:ext cx="423" cy="223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=""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="" xmlns:a14="http://schemas.microsoft.com/office/drawing/2010/main" w="9525">
                                <a:solidFill>
                                  <a:srgbClr val="33CC33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45082" name="Object 26"/>
              <p:cNvGraphicFramePr>
                <a:graphicFrameLocks noChangeAspect="1"/>
              </p:cNvGraphicFramePr>
              <p:nvPr/>
            </p:nvGraphicFramePr>
            <p:xfrm>
              <a:off x="4150" y="2808"/>
              <a:ext cx="374" cy="22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227288" name="Equation" r:id="rId14" imgW="380880" imgH="228600" progId="Equation.3">
                      <p:embed/>
                    </p:oleObj>
                  </mc:Choice>
                  <mc:Fallback>
                    <p:oleObj name="Equation" r:id="rId14" imgW="380880" imgH="228600" progId="Equation.3">
                      <p:embed/>
                      <p:pic>
                        <p:nvPicPr>
                          <p:cNvPr id="0" name="Picture 534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150" y="2808"/>
                            <a:ext cx="374" cy="223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=""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="" xmlns:a14="http://schemas.microsoft.com/office/drawing/2010/main" w="9525">
                                <a:solidFill>
                                  <a:srgbClr val="33CC33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45083" name="Object 27"/>
              <p:cNvGraphicFramePr>
                <a:graphicFrameLocks noChangeAspect="1"/>
              </p:cNvGraphicFramePr>
              <p:nvPr/>
            </p:nvGraphicFramePr>
            <p:xfrm>
              <a:off x="4152" y="2472"/>
              <a:ext cx="386" cy="22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227289" name="Equation" r:id="rId16" imgW="393480" imgH="228600" progId="Equation.3">
                      <p:embed/>
                    </p:oleObj>
                  </mc:Choice>
                  <mc:Fallback>
                    <p:oleObj name="Equation" r:id="rId16" imgW="393480" imgH="228600" progId="Equation.3">
                      <p:embed/>
                      <p:pic>
                        <p:nvPicPr>
                          <p:cNvPr id="0" name="Picture 535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152" y="2472"/>
                            <a:ext cx="386" cy="224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=""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="" xmlns:a14="http://schemas.microsoft.com/office/drawing/2010/main" w="9525">
                                <a:solidFill>
                                  <a:srgbClr val="33CC33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45084" name="Object 28"/>
              <p:cNvGraphicFramePr>
                <a:graphicFrameLocks noChangeAspect="1"/>
              </p:cNvGraphicFramePr>
              <p:nvPr/>
            </p:nvGraphicFramePr>
            <p:xfrm>
              <a:off x="4164" y="2136"/>
              <a:ext cx="362" cy="22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227290" name="Equation" r:id="rId18" imgW="368280" imgH="228600" progId="Equation.3">
                      <p:embed/>
                    </p:oleObj>
                  </mc:Choice>
                  <mc:Fallback>
                    <p:oleObj name="Equation" r:id="rId18" imgW="368280" imgH="228600" progId="Equation.3">
                      <p:embed/>
                      <p:pic>
                        <p:nvPicPr>
                          <p:cNvPr id="0" name="Picture 53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164" y="2136"/>
                            <a:ext cx="362" cy="223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=""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="" xmlns:a14="http://schemas.microsoft.com/office/drawing/2010/main" w="9525">
                                <a:solidFill>
                                  <a:srgbClr val="33CC33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45207" name="Line 22"/>
              <p:cNvSpPr>
                <a:spLocks noChangeShapeType="1"/>
              </p:cNvSpPr>
              <p:nvPr/>
            </p:nvSpPr>
            <p:spPr bwMode="auto">
              <a:xfrm flipV="1">
                <a:off x="3472" y="2416"/>
                <a:ext cx="816" cy="920"/>
              </a:xfrm>
              <a:prstGeom prst="line">
                <a:avLst/>
              </a:prstGeom>
              <a:noFill/>
              <a:ln w="9525">
                <a:solidFill>
                  <a:srgbClr val="33CC33"/>
                </a:solidFill>
                <a:miter lim="800000"/>
                <a:headEnd/>
                <a:tailEnd type="arrow" w="med" len="med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5208" name="Line 23"/>
              <p:cNvSpPr>
                <a:spLocks noChangeShapeType="1"/>
              </p:cNvSpPr>
              <p:nvPr/>
            </p:nvSpPr>
            <p:spPr bwMode="auto">
              <a:xfrm flipV="1">
                <a:off x="3456" y="2760"/>
                <a:ext cx="816" cy="584"/>
              </a:xfrm>
              <a:prstGeom prst="line">
                <a:avLst/>
              </a:prstGeom>
              <a:noFill/>
              <a:ln w="28575">
                <a:solidFill>
                  <a:srgbClr val="33CC33"/>
                </a:solidFill>
                <a:miter lim="800000"/>
                <a:headEnd/>
                <a:tailEnd type="arrow" w="med" len="med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5209" name="Line 24"/>
              <p:cNvSpPr>
                <a:spLocks noChangeShapeType="1"/>
              </p:cNvSpPr>
              <p:nvPr/>
            </p:nvSpPr>
            <p:spPr bwMode="auto">
              <a:xfrm>
                <a:off x="3432" y="2712"/>
                <a:ext cx="840" cy="352"/>
              </a:xfrm>
              <a:prstGeom prst="line">
                <a:avLst/>
              </a:prstGeom>
              <a:noFill/>
              <a:ln w="19050">
                <a:solidFill>
                  <a:srgbClr val="33CC33"/>
                </a:solidFill>
                <a:miter lim="800000"/>
                <a:headEnd/>
                <a:tailEnd type="arrow" w="med" len="med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5210" name="Line 25"/>
              <p:cNvSpPr>
                <a:spLocks noChangeShapeType="1"/>
              </p:cNvSpPr>
              <p:nvPr/>
            </p:nvSpPr>
            <p:spPr bwMode="auto">
              <a:xfrm>
                <a:off x="3432" y="2408"/>
                <a:ext cx="840" cy="984"/>
              </a:xfrm>
              <a:prstGeom prst="line">
                <a:avLst/>
              </a:prstGeom>
              <a:noFill/>
              <a:ln w="38100">
                <a:solidFill>
                  <a:srgbClr val="33CC33"/>
                </a:solidFill>
                <a:miter lim="800000"/>
                <a:headEnd/>
                <a:tailEnd type="arrow" w="med" len="med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45202" name="Group 26"/>
            <p:cNvGrpSpPr>
              <a:grpSpLocks/>
            </p:cNvGrpSpPr>
            <p:nvPr/>
          </p:nvGrpSpPr>
          <p:grpSpPr bwMode="auto">
            <a:xfrm>
              <a:off x="4296" y="2314"/>
              <a:ext cx="1141" cy="1254"/>
              <a:chOff x="4296" y="2130"/>
              <a:chExt cx="1141" cy="1254"/>
            </a:xfrm>
          </p:grpSpPr>
          <p:graphicFrame>
            <p:nvGraphicFramePr>
              <p:cNvPr id="45077" name="Object 21"/>
              <p:cNvGraphicFramePr>
                <a:graphicFrameLocks noChangeAspect="1"/>
              </p:cNvGraphicFramePr>
              <p:nvPr/>
            </p:nvGraphicFramePr>
            <p:xfrm>
              <a:off x="5014" y="3122"/>
              <a:ext cx="423" cy="23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227291" name="Equation" r:id="rId20" imgW="431640" imgH="241200" progId="Equation.3">
                      <p:embed/>
                    </p:oleObj>
                  </mc:Choice>
                  <mc:Fallback>
                    <p:oleObj name="Equation" r:id="rId20" imgW="431640" imgH="241200" progId="Equation.3">
                      <p:embed/>
                      <p:pic>
                        <p:nvPicPr>
                          <p:cNvPr id="0" name="Picture 537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1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014" y="3122"/>
                            <a:ext cx="423" cy="235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=""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="" xmlns:a14="http://schemas.microsoft.com/office/drawing/2010/main" w="9525">
                                <a:solidFill>
                                  <a:srgbClr val="33CC33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45078" name="Object 22"/>
              <p:cNvGraphicFramePr>
                <a:graphicFrameLocks noChangeAspect="1"/>
              </p:cNvGraphicFramePr>
              <p:nvPr/>
            </p:nvGraphicFramePr>
            <p:xfrm>
              <a:off x="5022" y="2802"/>
              <a:ext cx="374" cy="23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227292" name="Equation" r:id="rId22" imgW="380880" imgH="241200" progId="Equation.3">
                      <p:embed/>
                    </p:oleObj>
                  </mc:Choice>
                  <mc:Fallback>
                    <p:oleObj name="Equation" r:id="rId22" imgW="380880" imgH="241200" progId="Equation.3">
                      <p:embed/>
                      <p:pic>
                        <p:nvPicPr>
                          <p:cNvPr id="0" name="Picture 538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3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022" y="2802"/>
                            <a:ext cx="374" cy="235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=""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="" xmlns:a14="http://schemas.microsoft.com/office/drawing/2010/main" w="9525">
                                <a:solidFill>
                                  <a:srgbClr val="33CC33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45079" name="Object 23"/>
              <p:cNvGraphicFramePr>
                <a:graphicFrameLocks noChangeAspect="1"/>
              </p:cNvGraphicFramePr>
              <p:nvPr/>
            </p:nvGraphicFramePr>
            <p:xfrm>
              <a:off x="5024" y="2466"/>
              <a:ext cx="386" cy="23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227293" name="Equation" r:id="rId24" imgW="393480" imgH="241200" progId="Equation.3">
                      <p:embed/>
                    </p:oleObj>
                  </mc:Choice>
                  <mc:Fallback>
                    <p:oleObj name="Equation" r:id="rId24" imgW="393480" imgH="241200" progId="Equation.3">
                      <p:embed/>
                      <p:pic>
                        <p:nvPicPr>
                          <p:cNvPr id="0" name="Picture 539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024" y="2466"/>
                            <a:ext cx="386" cy="237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=""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="" xmlns:a14="http://schemas.microsoft.com/office/drawing/2010/main" w="9525">
                                <a:solidFill>
                                  <a:srgbClr val="33CC33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45080" name="Object 24"/>
              <p:cNvGraphicFramePr>
                <a:graphicFrameLocks noChangeAspect="1"/>
              </p:cNvGraphicFramePr>
              <p:nvPr/>
            </p:nvGraphicFramePr>
            <p:xfrm>
              <a:off x="5036" y="2130"/>
              <a:ext cx="362" cy="23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227294" name="Equation" r:id="rId26" imgW="368280" imgH="241200" progId="Equation.3">
                      <p:embed/>
                    </p:oleObj>
                  </mc:Choice>
                  <mc:Fallback>
                    <p:oleObj name="Equation" r:id="rId26" imgW="368280" imgH="241200" progId="Equation.3">
                      <p:embed/>
                      <p:pic>
                        <p:nvPicPr>
                          <p:cNvPr id="0" name="Picture 540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036" y="2130"/>
                            <a:ext cx="362" cy="235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=""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="" xmlns:a14="http://schemas.microsoft.com/office/drawing/2010/main" w="9525">
                                <a:solidFill>
                                  <a:srgbClr val="33CC33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45203" name="Line 31"/>
              <p:cNvSpPr>
                <a:spLocks noChangeShapeType="1"/>
              </p:cNvSpPr>
              <p:nvPr/>
            </p:nvSpPr>
            <p:spPr bwMode="auto">
              <a:xfrm flipV="1">
                <a:off x="4368" y="2400"/>
                <a:ext cx="784" cy="640"/>
              </a:xfrm>
              <a:prstGeom prst="line">
                <a:avLst/>
              </a:prstGeom>
              <a:noFill/>
              <a:ln w="9525">
                <a:solidFill>
                  <a:srgbClr val="33CC33"/>
                </a:solidFill>
                <a:miter lim="800000"/>
                <a:headEnd/>
                <a:tailEnd type="arrow" w="med" len="med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5204" name="Line 32"/>
              <p:cNvSpPr>
                <a:spLocks noChangeShapeType="1"/>
              </p:cNvSpPr>
              <p:nvPr/>
            </p:nvSpPr>
            <p:spPr bwMode="auto">
              <a:xfrm>
                <a:off x="4392" y="2424"/>
                <a:ext cx="744" cy="320"/>
              </a:xfrm>
              <a:prstGeom prst="line">
                <a:avLst/>
              </a:prstGeom>
              <a:noFill/>
              <a:ln w="28575">
                <a:solidFill>
                  <a:srgbClr val="33CC33"/>
                </a:solidFill>
                <a:miter lim="800000"/>
                <a:headEnd/>
                <a:tailEnd type="arrow" w="med" len="med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5205" name="Line 33"/>
              <p:cNvSpPr>
                <a:spLocks noChangeShapeType="1"/>
              </p:cNvSpPr>
              <p:nvPr/>
            </p:nvSpPr>
            <p:spPr bwMode="auto">
              <a:xfrm>
                <a:off x="4296" y="2696"/>
                <a:ext cx="840" cy="352"/>
              </a:xfrm>
              <a:prstGeom prst="line">
                <a:avLst/>
              </a:prstGeom>
              <a:noFill/>
              <a:ln w="6350">
                <a:solidFill>
                  <a:srgbClr val="33CC33"/>
                </a:solidFill>
                <a:miter lim="800000"/>
                <a:headEnd/>
                <a:tailEnd type="arrow" w="med" len="med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5206" name="Line 34"/>
              <p:cNvSpPr>
                <a:spLocks noChangeShapeType="1"/>
              </p:cNvSpPr>
              <p:nvPr/>
            </p:nvSpPr>
            <p:spPr bwMode="auto">
              <a:xfrm flipV="1">
                <a:off x="4376" y="3376"/>
                <a:ext cx="760" cy="8"/>
              </a:xfrm>
              <a:prstGeom prst="line">
                <a:avLst/>
              </a:prstGeom>
              <a:noFill/>
              <a:ln w="12700">
                <a:solidFill>
                  <a:srgbClr val="33CC33"/>
                </a:solidFill>
                <a:miter lim="800000"/>
                <a:headEnd/>
                <a:tailEnd type="arrow" w="med" len="med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9" name="Group 35"/>
          <p:cNvGrpSpPr>
            <a:grpSpLocks/>
          </p:cNvGrpSpPr>
          <p:nvPr/>
        </p:nvGrpSpPr>
        <p:grpSpPr bwMode="auto">
          <a:xfrm>
            <a:off x="3924300" y="4206875"/>
            <a:ext cx="1797050" cy="403225"/>
            <a:chOff x="2472" y="2466"/>
            <a:chExt cx="1132" cy="254"/>
          </a:xfrm>
        </p:grpSpPr>
        <p:sp>
          <p:nvSpPr>
            <p:cNvPr id="45197" name="Line 36"/>
            <p:cNvSpPr>
              <a:spLocks noChangeShapeType="1"/>
            </p:cNvSpPr>
            <p:nvPr/>
          </p:nvSpPr>
          <p:spPr bwMode="auto">
            <a:xfrm flipV="1">
              <a:off x="2472" y="2720"/>
              <a:ext cx="872" cy="0"/>
            </a:xfrm>
            <a:prstGeom prst="line">
              <a:avLst/>
            </a:prstGeom>
            <a:noFill/>
            <a:ln w="12700">
              <a:solidFill>
                <a:srgbClr val="33CC33"/>
              </a:solidFill>
              <a:miter lim="800000"/>
              <a:headEnd/>
              <a:tailEnd type="arrow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graphicFrame>
          <p:nvGraphicFramePr>
            <p:cNvPr id="45076" name="Object 20"/>
            <p:cNvGraphicFramePr>
              <a:graphicFrameLocks noChangeAspect="1"/>
            </p:cNvGraphicFramePr>
            <p:nvPr/>
          </p:nvGraphicFramePr>
          <p:xfrm>
            <a:off x="3230" y="2466"/>
            <a:ext cx="374" cy="2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27295" name="Equation" r:id="rId28" imgW="380880" imgH="241200" progId="Equation.3">
                    <p:embed/>
                  </p:oleObj>
                </mc:Choice>
                <mc:Fallback>
                  <p:oleObj name="Equation" r:id="rId28" imgW="380880" imgH="241200" progId="Equation.3">
                    <p:embed/>
                    <p:pic>
                      <p:nvPicPr>
                        <p:cNvPr id="0" name="Picture 54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30" y="2466"/>
                          <a:ext cx="374" cy="2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="" xmlns:a14="http://schemas.microsoft.com/office/drawing/2010/main" w="9525">
                              <a:solidFill>
                                <a:srgbClr val="33CC33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0" name="Group 38"/>
          <p:cNvGrpSpPr>
            <a:grpSpLocks/>
          </p:cNvGrpSpPr>
          <p:nvPr/>
        </p:nvGrpSpPr>
        <p:grpSpPr bwMode="auto">
          <a:xfrm>
            <a:off x="3962400" y="4114800"/>
            <a:ext cx="1447800" cy="1524000"/>
            <a:chOff x="4360" y="2408"/>
            <a:chExt cx="912" cy="960"/>
          </a:xfrm>
        </p:grpSpPr>
        <p:sp>
          <p:nvSpPr>
            <p:cNvPr id="45193" name="Line 39"/>
            <p:cNvSpPr>
              <a:spLocks noChangeShapeType="1"/>
            </p:cNvSpPr>
            <p:nvPr/>
          </p:nvSpPr>
          <p:spPr bwMode="auto">
            <a:xfrm>
              <a:off x="4360" y="2408"/>
              <a:ext cx="856" cy="312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194" name="Line 40"/>
            <p:cNvSpPr>
              <a:spLocks noChangeShapeType="1"/>
            </p:cNvSpPr>
            <p:nvPr/>
          </p:nvSpPr>
          <p:spPr bwMode="auto">
            <a:xfrm flipV="1">
              <a:off x="4384" y="2720"/>
              <a:ext cx="888" cy="0"/>
            </a:xfrm>
            <a:prstGeom prst="line">
              <a:avLst/>
            </a:prstGeom>
            <a:noFill/>
            <a:ln w="12700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195" name="Line 41"/>
            <p:cNvSpPr>
              <a:spLocks noChangeShapeType="1"/>
            </p:cNvSpPr>
            <p:nvPr/>
          </p:nvSpPr>
          <p:spPr bwMode="auto">
            <a:xfrm flipV="1">
              <a:off x="4368" y="2704"/>
              <a:ext cx="872" cy="352"/>
            </a:xfrm>
            <a:prstGeom prst="line">
              <a:avLst/>
            </a:prstGeom>
            <a:noFill/>
            <a:ln w="57150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196" name="Line 42"/>
            <p:cNvSpPr>
              <a:spLocks noChangeShapeType="1"/>
            </p:cNvSpPr>
            <p:nvPr/>
          </p:nvSpPr>
          <p:spPr bwMode="auto">
            <a:xfrm flipV="1">
              <a:off x="4368" y="2704"/>
              <a:ext cx="848" cy="664"/>
            </a:xfrm>
            <a:prstGeom prst="line">
              <a:avLst/>
            </a:prstGeom>
            <a:noFill/>
            <a:ln w="57150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1" name="Group 43"/>
          <p:cNvGrpSpPr>
            <a:grpSpLocks/>
          </p:cNvGrpSpPr>
          <p:nvPr/>
        </p:nvGrpSpPr>
        <p:grpSpPr bwMode="auto">
          <a:xfrm>
            <a:off x="4000500" y="4076700"/>
            <a:ext cx="1435100" cy="1536700"/>
            <a:chOff x="2520" y="2392"/>
            <a:chExt cx="904" cy="968"/>
          </a:xfrm>
        </p:grpSpPr>
        <p:sp>
          <p:nvSpPr>
            <p:cNvPr id="45189" name="Line 44"/>
            <p:cNvSpPr>
              <a:spLocks noChangeShapeType="1"/>
            </p:cNvSpPr>
            <p:nvPr/>
          </p:nvSpPr>
          <p:spPr bwMode="auto">
            <a:xfrm>
              <a:off x="2520" y="2400"/>
              <a:ext cx="832" cy="0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190" name="Line 45"/>
            <p:cNvSpPr>
              <a:spLocks noChangeShapeType="1"/>
            </p:cNvSpPr>
            <p:nvPr/>
          </p:nvSpPr>
          <p:spPr bwMode="auto">
            <a:xfrm flipV="1">
              <a:off x="2544" y="2400"/>
              <a:ext cx="880" cy="312"/>
            </a:xfrm>
            <a:prstGeom prst="line">
              <a:avLst/>
            </a:prstGeom>
            <a:noFill/>
            <a:ln w="57150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191" name="Line 46"/>
            <p:cNvSpPr>
              <a:spLocks noChangeShapeType="1"/>
            </p:cNvSpPr>
            <p:nvPr/>
          </p:nvSpPr>
          <p:spPr bwMode="auto">
            <a:xfrm flipV="1">
              <a:off x="2528" y="2400"/>
              <a:ext cx="888" cy="648"/>
            </a:xfrm>
            <a:prstGeom prst="line">
              <a:avLst/>
            </a:prstGeom>
            <a:noFill/>
            <a:ln w="12700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192" name="Line 47"/>
            <p:cNvSpPr>
              <a:spLocks noChangeShapeType="1"/>
            </p:cNvSpPr>
            <p:nvPr/>
          </p:nvSpPr>
          <p:spPr bwMode="auto">
            <a:xfrm flipV="1">
              <a:off x="2528" y="2392"/>
              <a:ext cx="880" cy="968"/>
            </a:xfrm>
            <a:prstGeom prst="line">
              <a:avLst/>
            </a:prstGeom>
            <a:noFill/>
            <a:ln w="19050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2" name="Group 48"/>
          <p:cNvGrpSpPr>
            <a:grpSpLocks/>
          </p:cNvGrpSpPr>
          <p:nvPr/>
        </p:nvGrpSpPr>
        <p:grpSpPr bwMode="auto">
          <a:xfrm>
            <a:off x="3949700" y="3698875"/>
            <a:ext cx="1725613" cy="1990725"/>
            <a:chOff x="2504" y="2130"/>
            <a:chExt cx="1087" cy="1254"/>
          </a:xfrm>
        </p:grpSpPr>
        <p:sp>
          <p:nvSpPr>
            <p:cNvPr id="45188" name="Line 49"/>
            <p:cNvSpPr>
              <a:spLocks noChangeShapeType="1"/>
            </p:cNvSpPr>
            <p:nvPr/>
          </p:nvSpPr>
          <p:spPr bwMode="auto">
            <a:xfrm flipV="1">
              <a:off x="2504" y="2416"/>
              <a:ext cx="880" cy="968"/>
            </a:xfrm>
            <a:prstGeom prst="line">
              <a:avLst/>
            </a:prstGeom>
            <a:noFill/>
            <a:ln w="19050">
              <a:solidFill>
                <a:srgbClr val="33CC33"/>
              </a:solidFill>
              <a:miter lim="800000"/>
              <a:headEnd/>
              <a:tailEnd type="arrow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graphicFrame>
          <p:nvGraphicFramePr>
            <p:cNvPr id="45075" name="Object 19"/>
            <p:cNvGraphicFramePr>
              <a:graphicFrameLocks noChangeAspect="1"/>
            </p:cNvGraphicFramePr>
            <p:nvPr/>
          </p:nvGraphicFramePr>
          <p:xfrm>
            <a:off x="3242" y="2130"/>
            <a:ext cx="349" cy="2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27296" name="Equation" r:id="rId30" imgW="355320" imgH="241200" progId="Equation.3">
                    <p:embed/>
                  </p:oleObj>
                </mc:Choice>
                <mc:Fallback>
                  <p:oleObj name="Equation" r:id="rId30" imgW="355320" imgH="241200" progId="Equation.3">
                    <p:embed/>
                    <p:pic>
                      <p:nvPicPr>
                        <p:cNvPr id="0" name="Picture 54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42" y="2130"/>
                          <a:ext cx="349" cy="2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="" xmlns:a14="http://schemas.microsoft.com/office/drawing/2010/main" w="9525">
                              <a:solidFill>
                                <a:srgbClr val="33CC33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3" name="Group 51"/>
          <p:cNvGrpSpPr>
            <a:grpSpLocks/>
          </p:cNvGrpSpPr>
          <p:nvPr/>
        </p:nvGrpSpPr>
        <p:grpSpPr bwMode="auto">
          <a:xfrm>
            <a:off x="2552700" y="4127500"/>
            <a:ext cx="1346200" cy="1524000"/>
            <a:chOff x="3544" y="2592"/>
            <a:chExt cx="848" cy="960"/>
          </a:xfrm>
        </p:grpSpPr>
        <p:sp>
          <p:nvSpPr>
            <p:cNvPr id="45184" name="Line 52"/>
            <p:cNvSpPr>
              <a:spLocks noChangeShapeType="1"/>
            </p:cNvSpPr>
            <p:nvPr/>
          </p:nvSpPr>
          <p:spPr bwMode="auto">
            <a:xfrm>
              <a:off x="3544" y="2592"/>
              <a:ext cx="840" cy="312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185" name="Line 53"/>
            <p:cNvSpPr>
              <a:spLocks noChangeShapeType="1"/>
            </p:cNvSpPr>
            <p:nvPr/>
          </p:nvSpPr>
          <p:spPr bwMode="auto">
            <a:xfrm flipV="1">
              <a:off x="3568" y="2904"/>
              <a:ext cx="824" cy="0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186" name="Line 54"/>
            <p:cNvSpPr>
              <a:spLocks noChangeShapeType="1"/>
            </p:cNvSpPr>
            <p:nvPr/>
          </p:nvSpPr>
          <p:spPr bwMode="auto">
            <a:xfrm flipV="1">
              <a:off x="3552" y="2912"/>
              <a:ext cx="800" cy="328"/>
            </a:xfrm>
            <a:prstGeom prst="line">
              <a:avLst/>
            </a:prstGeom>
            <a:noFill/>
            <a:ln w="57150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187" name="Line 55"/>
            <p:cNvSpPr>
              <a:spLocks noChangeShapeType="1"/>
            </p:cNvSpPr>
            <p:nvPr/>
          </p:nvSpPr>
          <p:spPr bwMode="auto">
            <a:xfrm flipV="1">
              <a:off x="3552" y="2912"/>
              <a:ext cx="816" cy="640"/>
            </a:xfrm>
            <a:prstGeom prst="line">
              <a:avLst/>
            </a:prstGeom>
            <a:noFill/>
            <a:ln w="6350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4" name="Group 56"/>
          <p:cNvGrpSpPr>
            <a:grpSpLocks/>
          </p:cNvGrpSpPr>
          <p:nvPr/>
        </p:nvGrpSpPr>
        <p:grpSpPr bwMode="auto">
          <a:xfrm>
            <a:off x="2413000" y="4102100"/>
            <a:ext cx="1511300" cy="1574800"/>
            <a:chOff x="3392" y="2400"/>
            <a:chExt cx="952" cy="992"/>
          </a:xfrm>
        </p:grpSpPr>
        <p:sp>
          <p:nvSpPr>
            <p:cNvPr id="45180" name="Line 57"/>
            <p:cNvSpPr>
              <a:spLocks noChangeShapeType="1"/>
            </p:cNvSpPr>
            <p:nvPr/>
          </p:nvSpPr>
          <p:spPr bwMode="auto">
            <a:xfrm>
              <a:off x="3408" y="3392"/>
              <a:ext cx="936" cy="0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181" name="Line 58"/>
            <p:cNvSpPr>
              <a:spLocks noChangeShapeType="1"/>
            </p:cNvSpPr>
            <p:nvPr/>
          </p:nvSpPr>
          <p:spPr bwMode="auto">
            <a:xfrm flipH="1" flipV="1">
              <a:off x="3392" y="3064"/>
              <a:ext cx="952" cy="328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182" name="Line 59"/>
            <p:cNvSpPr>
              <a:spLocks noChangeShapeType="1"/>
            </p:cNvSpPr>
            <p:nvPr/>
          </p:nvSpPr>
          <p:spPr bwMode="auto">
            <a:xfrm flipH="1" flipV="1">
              <a:off x="3400" y="2728"/>
              <a:ext cx="944" cy="664"/>
            </a:xfrm>
            <a:prstGeom prst="line">
              <a:avLst/>
            </a:prstGeom>
            <a:noFill/>
            <a:ln w="76200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183" name="Line 60"/>
            <p:cNvSpPr>
              <a:spLocks noChangeShapeType="1"/>
            </p:cNvSpPr>
            <p:nvPr/>
          </p:nvSpPr>
          <p:spPr bwMode="auto">
            <a:xfrm flipH="1" flipV="1">
              <a:off x="3408" y="2400"/>
              <a:ext cx="928" cy="984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5" name="Group 61"/>
          <p:cNvGrpSpPr>
            <a:grpSpLocks/>
          </p:cNvGrpSpPr>
          <p:nvPr/>
        </p:nvGrpSpPr>
        <p:grpSpPr bwMode="auto">
          <a:xfrm>
            <a:off x="2451100" y="4089400"/>
            <a:ext cx="1498600" cy="1587500"/>
            <a:chOff x="3400" y="2392"/>
            <a:chExt cx="944" cy="1000"/>
          </a:xfrm>
        </p:grpSpPr>
        <p:sp>
          <p:nvSpPr>
            <p:cNvPr id="45176" name="Line 62"/>
            <p:cNvSpPr>
              <a:spLocks noChangeShapeType="1"/>
            </p:cNvSpPr>
            <p:nvPr/>
          </p:nvSpPr>
          <p:spPr bwMode="auto">
            <a:xfrm>
              <a:off x="3400" y="2392"/>
              <a:ext cx="944" cy="664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177" name="Line 63"/>
            <p:cNvSpPr>
              <a:spLocks noChangeShapeType="1"/>
            </p:cNvSpPr>
            <p:nvPr/>
          </p:nvSpPr>
          <p:spPr bwMode="auto">
            <a:xfrm>
              <a:off x="3424" y="2720"/>
              <a:ext cx="920" cy="328"/>
            </a:xfrm>
            <a:prstGeom prst="line">
              <a:avLst/>
            </a:prstGeom>
            <a:noFill/>
            <a:ln w="57150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178" name="Line 64"/>
            <p:cNvSpPr>
              <a:spLocks noChangeShapeType="1"/>
            </p:cNvSpPr>
            <p:nvPr/>
          </p:nvSpPr>
          <p:spPr bwMode="auto">
            <a:xfrm flipV="1">
              <a:off x="3416" y="3064"/>
              <a:ext cx="928" cy="0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179" name="Line 65"/>
            <p:cNvSpPr>
              <a:spLocks noChangeShapeType="1"/>
            </p:cNvSpPr>
            <p:nvPr/>
          </p:nvSpPr>
          <p:spPr bwMode="auto">
            <a:xfrm flipV="1">
              <a:off x="3408" y="3072"/>
              <a:ext cx="936" cy="320"/>
            </a:xfrm>
            <a:prstGeom prst="line">
              <a:avLst/>
            </a:prstGeom>
            <a:noFill/>
            <a:ln w="76200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6" name="Group 66"/>
          <p:cNvGrpSpPr>
            <a:grpSpLocks/>
          </p:cNvGrpSpPr>
          <p:nvPr/>
        </p:nvGrpSpPr>
        <p:grpSpPr bwMode="auto">
          <a:xfrm>
            <a:off x="2387600" y="5270500"/>
            <a:ext cx="1889125" cy="406400"/>
            <a:chOff x="1504" y="3136"/>
            <a:chExt cx="1190" cy="256"/>
          </a:xfrm>
        </p:grpSpPr>
        <p:sp>
          <p:nvSpPr>
            <p:cNvPr id="45175" name="Line 67"/>
            <p:cNvSpPr>
              <a:spLocks noChangeShapeType="1"/>
            </p:cNvSpPr>
            <p:nvPr/>
          </p:nvSpPr>
          <p:spPr bwMode="auto">
            <a:xfrm>
              <a:off x="1504" y="3392"/>
              <a:ext cx="904" cy="0"/>
            </a:xfrm>
            <a:prstGeom prst="line">
              <a:avLst/>
            </a:prstGeom>
            <a:noFill/>
            <a:ln w="9525">
              <a:solidFill>
                <a:srgbClr val="33CC33"/>
              </a:solidFill>
              <a:miter lim="800000"/>
              <a:headEnd/>
              <a:tailEnd type="arrow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graphicFrame>
          <p:nvGraphicFramePr>
            <p:cNvPr id="45074" name="Object 18"/>
            <p:cNvGraphicFramePr>
              <a:graphicFrameLocks noChangeAspect="1"/>
            </p:cNvGraphicFramePr>
            <p:nvPr/>
          </p:nvGraphicFramePr>
          <p:xfrm>
            <a:off x="2269" y="3136"/>
            <a:ext cx="425" cy="22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27297" name="Equation" r:id="rId32" imgW="431640" imgH="228600" progId="Equation.3">
                    <p:embed/>
                  </p:oleObj>
                </mc:Choice>
                <mc:Fallback>
                  <p:oleObj name="Equation" r:id="rId32" imgW="431640" imgH="228600" progId="Equation.3">
                    <p:embed/>
                    <p:pic>
                      <p:nvPicPr>
                        <p:cNvPr id="0" name="Picture 54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69" y="3136"/>
                          <a:ext cx="425" cy="22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="" xmlns:a14="http://schemas.microsoft.com/office/drawing/2010/main" w="9525">
                              <a:solidFill>
                                <a:srgbClr val="33CC33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7" name="Group 69"/>
          <p:cNvGrpSpPr>
            <a:grpSpLocks/>
          </p:cNvGrpSpPr>
          <p:nvPr/>
        </p:nvGrpSpPr>
        <p:grpSpPr bwMode="auto">
          <a:xfrm>
            <a:off x="2438400" y="4076700"/>
            <a:ext cx="1784350" cy="1003300"/>
            <a:chOff x="1544" y="2400"/>
            <a:chExt cx="1124" cy="632"/>
          </a:xfrm>
        </p:grpSpPr>
        <p:sp>
          <p:nvSpPr>
            <p:cNvPr id="45174" name="Line 70"/>
            <p:cNvSpPr>
              <a:spLocks noChangeShapeType="1"/>
            </p:cNvSpPr>
            <p:nvPr/>
          </p:nvSpPr>
          <p:spPr bwMode="auto">
            <a:xfrm>
              <a:off x="1544" y="2400"/>
              <a:ext cx="880" cy="616"/>
            </a:xfrm>
            <a:prstGeom prst="line">
              <a:avLst/>
            </a:prstGeom>
            <a:noFill/>
            <a:ln w="28575">
              <a:solidFill>
                <a:srgbClr val="33CC33"/>
              </a:solidFill>
              <a:miter lim="800000"/>
              <a:headEnd/>
              <a:tailEnd type="arrow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graphicFrame>
          <p:nvGraphicFramePr>
            <p:cNvPr id="45073" name="Object 17"/>
            <p:cNvGraphicFramePr>
              <a:graphicFrameLocks noChangeAspect="1"/>
            </p:cNvGraphicFramePr>
            <p:nvPr/>
          </p:nvGraphicFramePr>
          <p:xfrm>
            <a:off x="2294" y="2808"/>
            <a:ext cx="374" cy="22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27298" name="Equation" r:id="rId34" imgW="380880" imgH="228600" progId="Equation.3">
                    <p:embed/>
                  </p:oleObj>
                </mc:Choice>
                <mc:Fallback>
                  <p:oleObj name="Equation" r:id="rId34" imgW="380880" imgH="228600" progId="Equation.3">
                    <p:embed/>
                    <p:pic>
                      <p:nvPicPr>
                        <p:cNvPr id="0" name="Picture 54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94" y="2808"/>
                          <a:ext cx="374" cy="22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="" xmlns:a14="http://schemas.microsoft.com/office/drawing/2010/main" w="9525">
                              <a:solidFill>
                                <a:srgbClr val="33CC33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8" name="Group 72"/>
          <p:cNvGrpSpPr>
            <a:grpSpLocks/>
          </p:cNvGrpSpPr>
          <p:nvPr/>
        </p:nvGrpSpPr>
        <p:grpSpPr bwMode="auto">
          <a:xfrm>
            <a:off x="2489200" y="4114800"/>
            <a:ext cx="1384300" cy="1524000"/>
            <a:chOff x="4352" y="2408"/>
            <a:chExt cx="872" cy="960"/>
          </a:xfrm>
        </p:grpSpPr>
        <p:sp>
          <p:nvSpPr>
            <p:cNvPr id="45170" name="Line 73"/>
            <p:cNvSpPr>
              <a:spLocks noChangeShapeType="1"/>
            </p:cNvSpPr>
            <p:nvPr/>
          </p:nvSpPr>
          <p:spPr bwMode="auto">
            <a:xfrm>
              <a:off x="4352" y="2408"/>
              <a:ext cx="832" cy="0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171" name="Line 74"/>
            <p:cNvSpPr>
              <a:spLocks noChangeShapeType="1"/>
            </p:cNvSpPr>
            <p:nvPr/>
          </p:nvSpPr>
          <p:spPr bwMode="auto">
            <a:xfrm flipV="1">
              <a:off x="4376" y="2408"/>
              <a:ext cx="840" cy="312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172" name="Line 75"/>
            <p:cNvSpPr>
              <a:spLocks noChangeShapeType="1"/>
            </p:cNvSpPr>
            <p:nvPr/>
          </p:nvSpPr>
          <p:spPr bwMode="auto">
            <a:xfrm flipV="1">
              <a:off x="4360" y="2416"/>
              <a:ext cx="856" cy="640"/>
            </a:xfrm>
            <a:prstGeom prst="line">
              <a:avLst/>
            </a:prstGeom>
            <a:noFill/>
            <a:ln w="57150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173" name="Line 76"/>
            <p:cNvSpPr>
              <a:spLocks noChangeShapeType="1"/>
            </p:cNvSpPr>
            <p:nvPr/>
          </p:nvSpPr>
          <p:spPr bwMode="auto">
            <a:xfrm flipV="1">
              <a:off x="4360" y="2424"/>
              <a:ext cx="864" cy="944"/>
            </a:xfrm>
            <a:prstGeom prst="line">
              <a:avLst/>
            </a:prstGeom>
            <a:noFill/>
            <a:ln w="57150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aphicFrame>
        <p:nvGraphicFramePr>
          <p:cNvPr id="45058" name="Object 2"/>
          <p:cNvGraphicFramePr>
            <a:graphicFrameLocks noChangeAspect="1"/>
          </p:cNvGraphicFramePr>
          <p:nvPr/>
        </p:nvGraphicFramePr>
        <p:xfrm>
          <a:off x="1619250" y="2106601"/>
          <a:ext cx="5580063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7299" name="Equation" r:id="rId36" imgW="2857320" imgH="228600" progId="Equation.3">
                  <p:embed/>
                </p:oleObj>
              </mc:Choice>
              <mc:Fallback>
                <p:oleObj name="Equation" r:id="rId36" imgW="2857320" imgH="228600" progId="Equation.3">
                  <p:embed/>
                  <p:pic>
                    <p:nvPicPr>
                      <p:cNvPr id="0" name="Picture 54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9250" y="2106601"/>
                        <a:ext cx="5580063" cy="4460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9" name="Group 79"/>
          <p:cNvGrpSpPr>
            <a:grpSpLocks/>
          </p:cNvGrpSpPr>
          <p:nvPr/>
        </p:nvGrpSpPr>
        <p:grpSpPr bwMode="auto">
          <a:xfrm>
            <a:off x="4152900" y="2740025"/>
            <a:ext cx="1046163" cy="409575"/>
            <a:chOff x="2616" y="1726"/>
            <a:chExt cx="659" cy="258"/>
          </a:xfrm>
        </p:grpSpPr>
        <p:graphicFrame>
          <p:nvGraphicFramePr>
            <p:cNvPr id="45072" name="Object 16"/>
            <p:cNvGraphicFramePr>
              <a:graphicFrameLocks noChangeAspect="1"/>
            </p:cNvGraphicFramePr>
            <p:nvPr/>
          </p:nvGraphicFramePr>
          <p:xfrm>
            <a:off x="2634" y="1726"/>
            <a:ext cx="641" cy="2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27300" name="Equation" r:id="rId38" imgW="622080" imgH="228600" progId="Equation.3">
                    <p:embed/>
                  </p:oleObj>
                </mc:Choice>
                <mc:Fallback>
                  <p:oleObj name="Equation" r:id="rId38" imgW="622080" imgH="228600" progId="Equation.3">
                    <p:embed/>
                    <p:pic>
                      <p:nvPicPr>
                        <p:cNvPr id="0" name="Picture 54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34" y="1726"/>
                          <a:ext cx="641" cy="236"/>
                        </a:xfrm>
                        <a:prstGeom prst="rect">
                          <a:avLst/>
                        </a:prstGeom>
                        <a:noFill/>
                        <a:ln w="9525">
                          <a:solidFill>
                            <a:schemeClr val="accent1"/>
                          </a:solidFill>
                          <a:miter lim="800000"/>
                          <a:headEnd/>
                          <a:tailEnd/>
                        </a:ln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5169" name="Line 81"/>
            <p:cNvSpPr>
              <a:spLocks noChangeShapeType="1"/>
            </p:cNvSpPr>
            <p:nvPr/>
          </p:nvSpPr>
          <p:spPr bwMode="auto">
            <a:xfrm>
              <a:off x="2616" y="1984"/>
              <a:ext cx="63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 type="triangle" w="med" len="med"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20" name="Group 82"/>
          <p:cNvGrpSpPr>
            <a:grpSpLocks/>
          </p:cNvGrpSpPr>
          <p:nvPr/>
        </p:nvGrpSpPr>
        <p:grpSpPr bwMode="auto">
          <a:xfrm>
            <a:off x="2514600" y="3644900"/>
            <a:ext cx="1684338" cy="965200"/>
            <a:chOff x="1584" y="2112"/>
            <a:chExt cx="1061" cy="608"/>
          </a:xfrm>
        </p:grpSpPr>
        <p:sp>
          <p:nvSpPr>
            <p:cNvPr id="45168" name="Line 83"/>
            <p:cNvSpPr>
              <a:spLocks noChangeShapeType="1"/>
            </p:cNvSpPr>
            <p:nvPr/>
          </p:nvSpPr>
          <p:spPr bwMode="auto">
            <a:xfrm flipV="1">
              <a:off x="1584" y="2416"/>
              <a:ext cx="832" cy="304"/>
            </a:xfrm>
            <a:prstGeom prst="line">
              <a:avLst/>
            </a:prstGeom>
            <a:noFill/>
            <a:ln w="28575">
              <a:solidFill>
                <a:srgbClr val="33CC33"/>
              </a:solidFill>
              <a:miter lim="800000"/>
              <a:headEnd/>
              <a:tailEnd type="arrow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graphicFrame>
          <p:nvGraphicFramePr>
            <p:cNvPr id="45071" name="Object 15"/>
            <p:cNvGraphicFramePr>
              <a:graphicFrameLocks noChangeAspect="1"/>
            </p:cNvGraphicFramePr>
            <p:nvPr/>
          </p:nvGraphicFramePr>
          <p:xfrm>
            <a:off x="2284" y="2112"/>
            <a:ext cx="361" cy="22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27301" name="Equation" r:id="rId40" imgW="368280" imgH="228600" progId="Equation.3">
                    <p:embed/>
                  </p:oleObj>
                </mc:Choice>
                <mc:Fallback>
                  <p:oleObj name="Equation" r:id="rId40" imgW="368280" imgH="228600" progId="Equation.3">
                    <p:embed/>
                    <p:pic>
                      <p:nvPicPr>
                        <p:cNvPr id="0" name="Picture 54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84" y="2112"/>
                          <a:ext cx="361" cy="22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="" xmlns:a14="http://schemas.microsoft.com/office/drawing/2010/main" w="9525">
                              <a:solidFill>
                                <a:srgbClr val="33CC33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1" name="Group 85"/>
          <p:cNvGrpSpPr>
            <a:grpSpLocks/>
          </p:cNvGrpSpPr>
          <p:nvPr/>
        </p:nvGrpSpPr>
        <p:grpSpPr bwMode="auto">
          <a:xfrm>
            <a:off x="2565400" y="4191000"/>
            <a:ext cx="1717675" cy="1460500"/>
            <a:chOff x="1616" y="2456"/>
            <a:chExt cx="1082" cy="920"/>
          </a:xfrm>
        </p:grpSpPr>
        <p:sp>
          <p:nvSpPr>
            <p:cNvPr id="45167" name="Line 86"/>
            <p:cNvSpPr>
              <a:spLocks noChangeShapeType="1"/>
            </p:cNvSpPr>
            <p:nvPr/>
          </p:nvSpPr>
          <p:spPr bwMode="auto">
            <a:xfrm flipV="1">
              <a:off x="1616" y="2728"/>
              <a:ext cx="832" cy="648"/>
            </a:xfrm>
            <a:prstGeom prst="line">
              <a:avLst/>
            </a:prstGeom>
            <a:noFill/>
            <a:ln w="6350">
              <a:solidFill>
                <a:srgbClr val="33CC33"/>
              </a:solidFill>
              <a:miter lim="800000"/>
              <a:headEnd/>
              <a:tailEnd type="arrow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graphicFrame>
          <p:nvGraphicFramePr>
            <p:cNvPr id="45070" name="Object 14"/>
            <p:cNvGraphicFramePr>
              <a:graphicFrameLocks noChangeAspect="1"/>
            </p:cNvGraphicFramePr>
            <p:nvPr/>
          </p:nvGraphicFramePr>
          <p:xfrm>
            <a:off x="2312" y="2456"/>
            <a:ext cx="386" cy="22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27302" name="Equation" r:id="rId42" imgW="393480" imgH="228600" progId="Equation.3">
                    <p:embed/>
                  </p:oleObj>
                </mc:Choice>
                <mc:Fallback>
                  <p:oleObj name="Equation" r:id="rId42" imgW="393480" imgH="228600" progId="Equation.3">
                    <p:embed/>
                    <p:pic>
                      <p:nvPicPr>
                        <p:cNvPr id="0" name="Picture 54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12" y="2456"/>
                          <a:ext cx="386" cy="22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="" xmlns:a14="http://schemas.microsoft.com/office/drawing/2010/main" w="9525">
                              <a:solidFill>
                                <a:srgbClr val="33CC33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2" name="Group 88"/>
          <p:cNvGrpSpPr>
            <a:grpSpLocks/>
          </p:cNvGrpSpPr>
          <p:nvPr/>
        </p:nvGrpSpPr>
        <p:grpSpPr bwMode="auto">
          <a:xfrm>
            <a:off x="2705100" y="2738438"/>
            <a:ext cx="1012825" cy="411162"/>
            <a:chOff x="1704" y="1725"/>
            <a:chExt cx="638" cy="259"/>
          </a:xfrm>
        </p:grpSpPr>
        <p:sp>
          <p:nvSpPr>
            <p:cNvPr id="45166" name="Line 89"/>
            <p:cNvSpPr>
              <a:spLocks noChangeShapeType="1"/>
            </p:cNvSpPr>
            <p:nvPr/>
          </p:nvSpPr>
          <p:spPr bwMode="auto">
            <a:xfrm>
              <a:off x="1704" y="1984"/>
              <a:ext cx="63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 type="triangle" w="med" len="med"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graphicFrame>
          <p:nvGraphicFramePr>
            <p:cNvPr id="45069" name="Object 13"/>
            <p:cNvGraphicFramePr>
              <a:graphicFrameLocks noChangeAspect="1"/>
            </p:cNvGraphicFramePr>
            <p:nvPr/>
          </p:nvGraphicFramePr>
          <p:xfrm>
            <a:off x="1727" y="1725"/>
            <a:ext cx="615" cy="22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27303" name="Equation" r:id="rId44" imgW="596880" imgH="215640" progId="Equation.3">
                    <p:embed/>
                  </p:oleObj>
                </mc:Choice>
                <mc:Fallback>
                  <p:oleObj name="Equation" r:id="rId44" imgW="596880" imgH="215640" progId="Equation.3">
                    <p:embed/>
                    <p:pic>
                      <p:nvPicPr>
                        <p:cNvPr id="0" name="Picture 54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27" y="1725"/>
                          <a:ext cx="615" cy="224"/>
                        </a:xfrm>
                        <a:prstGeom prst="rect">
                          <a:avLst/>
                        </a:prstGeom>
                        <a:noFill/>
                        <a:ln w="9525">
                          <a:solidFill>
                            <a:schemeClr val="accent1"/>
                          </a:solidFill>
                          <a:miter lim="800000"/>
                          <a:headEnd/>
                          <a:tailEnd/>
                        </a:ln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4" name="Group 94"/>
          <p:cNvGrpSpPr>
            <a:grpSpLocks/>
          </p:cNvGrpSpPr>
          <p:nvPr/>
        </p:nvGrpSpPr>
        <p:grpSpPr bwMode="auto">
          <a:xfrm>
            <a:off x="1787525" y="3708400"/>
            <a:ext cx="952500" cy="1930400"/>
            <a:chOff x="1126" y="2336"/>
            <a:chExt cx="600" cy="1216"/>
          </a:xfrm>
        </p:grpSpPr>
        <p:graphicFrame>
          <p:nvGraphicFramePr>
            <p:cNvPr id="45064" name="Object 8"/>
            <p:cNvGraphicFramePr>
              <a:graphicFrameLocks noChangeAspect="1"/>
            </p:cNvGraphicFramePr>
            <p:nvPr/>
          </p:nvGraphicFramePr>
          <p:xfrm>
            <a:off x="1148" y="2336"/>
            <a:ext cx="540" cy="21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27304" name="Equation" r:id="rId46" imgW="571320" imgH="228600" progId="Equation.3">
                    <p:embed/>
                  </p:oleObj>
                </mc:Choice>
                <mc:Fallback>
                  <p:oleObj name="Equation" r:id="rId46" imgW="571320" imgH="228600" progId="Equation.3">
                    <p:embed/>
                    <p:pic>
                      <p:nvPicPr>
                        <p:cNvPr id="0" name="Picture 55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48" y="2336"/>
                          <a:ext cx="540" cy="21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5065" name="Object 9"/>
            <p:cNvGraphicFramePr>
              <a:graphicFrameLocks noChangeAspect="1"/>
            </p:cNvGraphicFramePr>
            <p:nvPr/>
          </p:nvGraphicFramePr>
          <p:xfrm>
            <a:off x="1144" y="2688"/>
            <a:ext cx="564" cy="21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27305" name="Equation" r:id="rId48" imgW="596880" imgH="228600" progId="Equation.3">
                    <p:embed/>
                  </p:oleObj>
                </mc:Choice>
                <mc:Fallback>
                  <p:oleObj name="Equation" r:id="rId48" imgW="596880" imgH="228600" progId="Equation.3">
                    <p:embed/>
                    <p:pic>
                      <p:nvPicPr>
                        <p:cNvPr id="0" name="Picture 55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44" y="2688"/>
                          <a:ext cx="564" cy="21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5066" name="Object 10"/>
            <p:cNvGraphicFramePr>
              <a:graphicFrameLocks noChangeAspect="1"/>
            </p:cNvGraphicFramePr>
            <p:nvPr/>
          </p:nvGraphicFramePr>
          <p:xfrm>
            <a:off x="1128" y="2984"/>
            <a:ext cx="564" cy="21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27306" name="Equation" r:id="rId50" imgW="596880" imgH="228600" progId="Equation.3">
                    <p:embed/>
                  </p:oleObj>
                </mc:Choice>
                <mc:Fallback>
                  <p:oleObj name="Equation" r:id="rId50" imgW="596880" imgH="228600" progId="Equation.3">
                    <p:embed/>
                    <p:pic>
                      <p:nvPicPr>
                        <p:cNvPr id="0" name="Picture 55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28" y="2984"/>
                          <a:ext cx="564" cy="21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5067" name="Object 11"/>
            <p:cNvGraphicFramePr>
              <a:graphicFrameLocks noChangeAspect="1"/>
            </p:cNvGraphicFramePr>
            <p:nvPr/>
          </p:nvGraphicFramePr>
          <p:xfrm>
            <a:off x="1126" y="3336"/>
            <a:ext cx="600" cy="21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27307" name="Equation" r:id="rId52" imgW="634680" imgH="228600" progId="Equation.3">
                    <p:embed/>
                  </p:oleObj>
                </mc:Choice>
                <mc:Fallback>
                  <p:oleObj name="Equation" r:id="rId52" imgW="634680" imgH="228600" progId="Equation.3">
                    <p:embed/>
                    <p:pic>
                      <p:nvPicPr>
                        <p:cNvPr id="0" name="Picture 55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26" y="3336"/>
                          <a:ext cx="600" cy="21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45109" name="Text Box 99"/>
          <p:cNvSpPr txBox="1">
            <a:spLocks noChangeArrowheads="1"/>
          </p:cNvSpPr>
          <p:nvPr/>
        </p:nvSpPr>
        <p:spPr bwMode="auto">
          <a:xfrm>
            <a:off x="395288" y="863600"/>
            <a:ext cx="8748712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Aft>
                <a:spcPct val="15000"/>
              </a:spcAft>
            </a:pPr>
            <a:r>
              <a:rPr lang="en-US" sz="2400" dirty="0">
                <a:solidFill>
                  <a:srgbClr val="000000"/>
                </a:solidFill>
              </a:rPr>
              <a:t>Main idea: determine optimal position (state) of predecessor, for each possible position of self.  Then backtrack from best state for last vertex.</a:t>
            </a:r>
          </a:p>
        </p:txBody>
      </p:sp>
      <p:grpSp>
        <p:nvGrpSpPr>
          <p:cNvPr id="25" name="Group 100"/>
          <p:cNvGrpSpPr>
            <a:grpSpLocks/>
          </p:cNvGrpSpPr>
          <p:nvPr/>
        </p:nvGrpSpPr>
        <p:grpSpPr bwMode="auto">
          <a:xfrm>
            <a:off x="457200" y="2649538"/>
            <a:ext cx="8089900" cy="3803650"/>
            <a:chOff x="288" y="1668"/>
            <a:chExt cx="5096" cy="2396"/>
          </a:xfrm>
        </p:grpSpPr>
        <p:grpSp>
          <p:nvGrpSpPr>
            <p:cNvPr id="45118" name="Group 101"/>
            <p:cNvGrpSpPr>
              <a:grpSpLocks/>
            </p:cNvGrpSpPr>
            <p:nvPr/>
          </p:nvGrpSpPr>
          <p:grpSpPr bwMode="auto">
            <a:xfrm>
              <a:off x="288" y="1668"/>
              <a:ext cx="5000" cy="2396"/>
              <a:chOff x="416" y="1484"/>
              <a:chExt cx="5000" cy="2396"/>
            </a:xfrm>
          </p:grpSpPr>
          <p:sp>
            <p:nvSpPr>
              <p:cNvPr id="45156" name="Line 102"/>
              <p:cNvSpPr>
                <a:spLocks noChangeShapeType="1"/>
              </p:cNvSpPr>
              <p:nvPr/>
            </p:nvSpPr>
            <p:spPr bwMode="auto">
              <a:xfrm>
                <a:off x="416" y="2080"/>
                <a:ext cx="50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5157" name="Line 103"/>
              <p:cNvSpPr>
                <a:spLocks noChangeShapeType="1"/>
              </p:cNvSpPr>
              <p:nvPr/>
            </p:nvSpPr>
            <p:spPr bwMode="auto">
              <a:xfrm flipV="1">
                <a:off x="1144" y="1584"/>
                <a:ext cx="0" cy="229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5158" name="Line 104"/>
              <p:cNvSpPr>
                <a:spLocks noChangeShapeType="1"/>
              </p:cNvSpPr>
              <p:nvPr/>
            </p:nvSpPr>
            <p:spPr bwMode="auto">
              <a:xfrm flipH="1" flipV="1">
                <a:off x="648" y="1640"/>
                <a:ext cx="504" cy="44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5159" name="Text Box 105"/>
              <p:cNvSpPr txBox="1">
                <a:spLocks noChangeArrowheads="1"/>
              </p:cNvSpPr>
              <p:nvPr/>
            </p:nvSpPr>
            <p:spPr bwMode="auto">
              <a:xfrm>
                <a:off x="494" y="1899"/>
                <a:ext cx="450" cy="21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1600">
                    <a:solidFill>
                      <a:srgbClr val="000000"/>
                    </a:solidFill>
                    <a:latin typeface="Tahoma" pitchFamily="34" charset="0"/>
                  </a:rPr>
                  <a:t>states</a:t>
                </a:r>
              </a:p>
            </p:txBody>
          </p:sp>
          <p:sp>
            <p:nvSpPr>
              <p:cNvPr id="45160" name="Text Box 106"/>
              <p:cNvSpPr txBox="1">
                <a:spLocks noChangeArrowheads="1"/>
              </p:cNvSpPr>
              <p:nvPr/>
            </p:nvSpPr>
            <p:spPr bwMode="auto">
              <a:xfrm>
                <a:off x="614" y="2299"/>
                <a:ext cx="186" cy="21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1600">
                    <a:solidFill>
                      <a:srgbClr val="000000"/>
                    </a:solidFill>
                    <a:latin typeface="Tahoma" pitchFamily="34" charset="0"/>
                  </a:rPr>
                  <a:t>1</a:t>
                </a:r>
              </a:p>
            </p:txBody>
          </p:sp>
          <p:sp>
            <p:nvSpPr>
              <p:cNvPr id="45161" name="Text Box 107"/>
              <p:cNvSpPr txBox="1">
                <a:spLocks noChangeArrowheads="1"/>
              </p:cNvSpPr>
              <p:nvPr/>
            </p:nvSpPr>
            <p:spPr bwMode="auto">
              <a:xfrm>
                <a:off x="614" y="2621"/>
                <a:ext cx="186" cy="21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1600">
                    <a:solidFill>
                      <a:srgbClr val="000000"/>
                    </a:solidFill>
                    <a:latin typeface="Tahoma" pitchFamily="34" charset="0"/>
                  </a:rPr>
                  <a:t>2</a:t>
                </a:r>
              </a:p>
            </p:txBody>
          </p:sp>
          <p:sp>
            <p:nvSpPr>
              <p:cNvPr id="45162" name="Text Box 108"/>
              <p:cNvSpPr txBox="1">
                <a:spLocks noChangeArrowheads="1"/>
              </p:cNvSpPr>
              <p:nvPr/>
            </p:nvSpPr>
            <p:spPr bwMode="auto">
              <a:xfrm>
                <a:off x="614" y="2944"/>
                <a:ext cx="221" cy="21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1600">
                    <a:solidFill>
                      <a:srgbClr val="000000"/>
                    </a:solidFill>
                    <a:latin typeface="Tahoma" pitchFamily="34" charset="0"/>
                  </a:rPr>
                  <a:t>…</a:t>
                </a:r>
              </a:p>
            </p:txBody>
          </p:sp>
          <p:sp>
            <p:nvSpPr>
              <p:cNvPr id="45163" name="Text Box 109"/>
              <p:cNvSpPr txBox="1">
                <a:spLocks noChangeArrowheads="1"/>
              </p:cNvSpPr>
              <p:nvPr/>
            </p:nvSpPr>
            <p:spPr bwMode="auto">
              <a:xfrm>
                <a:off x="614" y="3267"/>
                <a:ext cx="224" cy="21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1600">
                    <a:solidFill>
                      <a:srgbClr val="000000"/>
                    </a:solidFill>
                    <a:latin typeface="Tahoma" pitchFamily="34" charset="0"/>
                  </a:rPr>
                  <a:t>m</a:t>
                </a:r>
              </a:p>
            </p:txBody>
          </p:sp>
          <p:sp>
            <p:nvSpPr>
              <p:cNvPr id="45164" name="Text Box 110"/>
              <p:cNvSpPr txBox="1">
                <a:spLocks noChangeArrowheads="1"/>
              </p:cNvSpPr>
              <p:nvPr/>
            </p:nvSpPr>
            <p:spPr bwMode="auto">
              <a:xfrm rot="-5400000">
                <a:off x="779" y="1672"/>
                <a:ext cx="588" cy="21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600">
                    <a:solidFill>
                      <a:srgbClr val="000000"/>
                    </a:solidFill>
                    <a:latin typeface="Tahoma" pitchFamily="34" charset="0"/>
                  </a:rPr>
                  <a:t>vertices </a:t>
                </a:r>
              </a:p>
            </p:txBody>
          </p:sp>
        </p:grpSp>
        <p:grpSp>
          <p:nvGrpSpPr>
            <p:cNvPr id="45119" name="Group 111"/>
            <p:cNvGrpSpPr>
              <a:grpSpLocks/>
            </p:cNvGrpSpPr>
            <p:nvPr/>
          </p:nvGrpSpPr>
          <p:grpSpPr bwMode="auto">
            <a:xfrm>
              <a:off x="1416" y="1786"/>
              <a:ext cx="3968" cy="366"/>
              <a:chOff x="1416" y="1602"/>
              <a:chExt cx="3968" cy="366"/>
            </a:xfrm>
          </p:grpSpPr>
          <p:grpSp>
            <p:nvGrpSpPr>
              <p:cNvPr id="45146" name="Group 112"/>
              <p:cNvGrpSpPr>
                <a:grpSpLocks/>
              </p:cNvGrpSpPr>
              <p:nvPr/>
            </p:nvGrpSpPr>
            <p:grpSpPr bwMode="auto">
              <a:xfrm>
                <a:off x="1416" y="1602"/>
                <a:ext cx="280" cy="346"/>
                <a:chOff x="1296" y="3442"/>
                <a:chExt cx="280" cy="346"/>
              </a:xfrm>
            </p:grpSpPr>
            <p:sp>
              <p:nvSpPr>
                <p:cNvPr id="45155" name="Oval 113"/>
                <p:cNvSpPr>
                  <a:spLocks noChangeArrowheads="1"/>
                </p:cNvSpPr>
                <p:nvPr/>
              </p:nvSpPr>
              <p:spPr bwMode="auto">
                <a:xfrm>
                  <a:off x="1296" y="3504"/>
                  <a:ext cx="280" cy="280"/>
                </a:xfrm>
                <a:prstGeom prst="ellipse">
                  <a:avLst/>
                </a:prstGeom>
                <a:solidFill>
                  <a:schemeClr val="bg2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graphicFrame>
              <p:nvGraphicFramePr>
                <p:cNvPr id="45063" name="Object 7"/>
                <p:cNvGraphicFramePr>
                  <a:graphicFrameLocks noChangeAspect="1"/>
                </p:cNvGraphicFramePr>
                <p:nvPr/>
              </p:nvGraphicFramePr>
              <p:xfrm>
                <a:off x="1316" y="3442"/>
                <a:ext cx="224" cy="346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1227308" name="Equation" r:id="rId54" imgW="139680" imgH="215640" progId="Equation.3">
                        <p:embed/>
                      </p:oleObj>
                    </mc:Choice>
                    <mc:Fallback>
                      <p:oleObj name="Equation" r:id="rId54" imgW="139680" imgH="215640" progId="Equation.3">
                        <p:embed/>
                        <p:pic>
                          <p:nvPicPr>
                            <p:cNvPr id="0" name="Picture 554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5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1316" y="3442"/>
                              <a:ext cx="224" cy="346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=""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  <p:grpSp>
            <p:nvGrpSpPr>
              <p:cNvPr id="45147" name="Group 115"/>
              <p:cNvGrpSpPr>
                <a:grpSpLocks/>
              </p:cNvGrpSpPr>
              <p:nvPr/>
            </p:nvGrpSpPr>
            <p:grpSpPr bwMode="auto">
              <a:xfrm>
                <a:off x="2337" y="1602"/>
                <a:ext cx="280" cy="346"/>
                <a:chOff x="2224" y="3778"/>
                <a:chExt cx="280" cy="346"/>
              </a:xfrm>
            </p:grpSpPr>
            <p:sp>
              <p:nvSpPr>
                <p:cNvPr id="45154" name="Oval 116"/>
                <p:cNvSpPr>
                  <a:spLocks noChangeArrowheads="1"/>
                </p:cNvSpPr>
                <p:nvPr/>
              </p:nvSpPr>
              <p:spPr bwMode="auto">
                <a:xfrm>
                  <a:off x="2224" y="3840"/>
                  <a:ext cx="280" cy="280"/>
                </a:xfrm>
                <a:prstGeom prst="ellipse">
                  <a:avLst/>
                </a:prstGeom>
                <a:solidFill>
                  <a:schemeClr val="bg2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en-CA" sz="1600">
                    <a:solidFill>
                      <a:srgbClr val="000000"/>
                    </a:solidFill>
                    <a:latin typeface="Tahoma" pitchFamily="34" charset="0"/>
                  </a:endParaRPr>
                </a:p>
              </p:txBody>
            </p:sp>
            <p:graphicFrame>
              <p:nvGraphicFramePr>
                <p:cNvPr id="45062" name="Object 6"/>
                <p:cNvGraphicFramePr>
                  <a:graphicFrameLocks noChangeAspect="1"/>
                </p:cNvGraphicFramePr>
                <p:nvPr/>
              </p:nvGraphicFramePr>
              <p:xfrm>
                <a:off x="2224" y="3778"/>
                <a:ext cx="264" cy="346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1227309" name="Equation" r:id="rId56" imgW="164880" imgH="215640" progId="Equation.3">
                        <p:embed/>
                      </p:oleObj>
                    </mc:Choice>
                    <mc:Fallback>
                      <p:oleObj name="Equation" r:id="rId56" imgW="164880" imgH="215640" progId="Equation.3">
                        <p:embed/>
                        <p:pic>
                          <p:nvPicPr>
                            <p:cNvPr id="0" name="Picture 555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57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2224" y="3778"/>
                              <a:ext cx="264" cy="346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=""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  <p:grpSp>
            <p:nvGrpSpPr>
              <p:cNvPr id="45148" name="Group 118"/>
              <p:cNvGrpSpPr>
                <a:grpSpLocks/>
              </p:cNvGrpSpPr>
              <p:nvPr/>
            </p:nvGrpSpPr>
            <p:grpSpPr bwMode="auto">
              <a:xfrm>
                <a:off x="3259" y="1602"/>
                <a:ext cx="280" cy="366"/>
                <a:chOff x="3160" y="3800"/>
                <a:chExt cx="280" cy="366"/>
              </a:xfrm>
            </p:grpSpPr>
            <p:sp>
              <p:nvSpPr>
                <p:cNvPr id="45153" name="Oval 119"/>
                <p:cNvSpPr>
                  <a:spLocks noChangeArrowheads="1"/>
                </p:cNvSpPr>
                <p:nvPr/>
              </p:nvSpPr>
              <p:spPr bwMode="auto">
                <a:xfrm>
                  <a:off x="3160" y="3872"/>
                  <a:ext cx="280" cy="280"/>
                </a:xfrm>
                <a:prstGeom prst="ellipse">
                  <a:avLst/>
                </a:prstGeom>
                <a:solidFill>
                  <a:schemeClr val="bg2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graphicFrame>
              <p:nvGraphicFramePr>
                <p:cNvPr id="45061" name="Object 5"/>
                <p:cNvGraphicFramePr>
                  <a:graphicFrameLocks noChangeAspect="1"/>
                </p:cNvGraphicFramePr>
                <p:nvPr/>
              </p:nvGraphicFramePr>
              <p:xfrm>
                <a:off x="3170" y="3800"/>
                <a:ext cx="244" cy="366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1227310" name="Equation" r:id="rId58" imgW="152280" imgH="228600" progId="Equation.3">
                        <p:embed/>
                      </p:oleObj>
                    </mc:Choice>
                    <mc:Fallback>
                      <p:oleObj name="Equation" r:id="rId58" imgW="152280" imgH="228600" progId="Equation.3">
                        <p:embed/>
                        <p:pic>
                          <p:nvPicPr>
                            <p:cNvPr id="0" name="Picture 556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59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3170" y="3800"/>
                              <a:ext cx="244" cy="366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=""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  <p:grpSp>
            <p:nvGrpSpPr>
              <p:cNvPr id="45149" name="Group 121"/>
              <p:cNvGrpSpPr>
                <a:grpSpLocks/>
              </p:cNvGrpSpPr>
              <p:nvPr/>
            </p:nvGrpSpPr>
            <p:grpSpPr bwMode="auto">
              <a:xfrm>
                <a:off x="4181" y="1602"/>
                <a:ext cx="281" cy="347"/>
                <a:chOff x="4071" y="3826"/>
                <a:chExt cx="281" cy="347"/>
              </a:xfrm>
            </p:grpSpPr>
            <p:sp>
              <p:nvSpPr>
                <p:cNvPr id="45152" name="Oval 122"/>
                <p:cNvSpPr>
                  <a:spLocks noChangeArrowheads="1"/>
                </p:cNvSpPr>
                <p:nvPr/>
              </p:nvSpPr>
              <p:spPr bwMode="auto">
                <a:xfrm>
                  <a:off x="4072" y="3888"/>
                  <a:ext cx="280" cy="280"/>
                </a:xfrm>
                <a:prstGeom prst="ellipse">
                  <a:avLst/>
                </a:prstGeom>
                <a:solidFill>
                  <a:schemeClr val="bg2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graphicFrame>
              <p:nvGraphicFramePr>
                <p:cNvPr id="45060" name="Object 4"/>
                <p:cNvGraphicFramePr>
                  <a:graphicFrameLocks noChangeAspect="1"/>
                </p:cNvGraphicFramePr>
                <p:nvPr/>
              </p:nvGraphicFramePr>
              <p:xfrm>
                <a:off x="4071" y="3826"/>
                <a:ext cx="265" cy="347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1227311" name="Equation" r:id="rId60" imgW="164880" imgH="215640" progId="Equation.3">
                        <p:embed/>
                      </p:oleObj>
                    </mc:Choice>
                    <mc:Fallback>
                      <p:oleObj name="Equation" r:id="rId60" imgW="164880" imgH="215640" progId="Equation.3">
                        <p:embed/>
                        <p:pic>
                          <p:nvPicPr>
                            <p:cNvPr id="0" name="Picture 557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61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4071" y="3826"/>
                              <a:ext cx="265" cy="347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=""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  <p:grpSp>
            <p:nvGrpSpPr>
              <p:cNvPr id="45150" name="Group 124"/>
              <p:cNvGrpSpPr>
                <a:grpSpLocks/>
              </p:cNvGrpSpPr>
              <p:nvPr/>
            </p:nvGrpSpPr>
            <p:grpSpPr bwMode="auto">
              <a:xfrm>
                <a:off x="5104" y="1602"/>
                <a:ext cx="280" cy="366"/>
                <a:chOff x="4984" y="3832"/>
                <a:chExt cx="280" cy="366"/>
              </a:xfrm>
            </p:grpSpPr>
            <p:sp>
              <p:nvSpPr>
                <p:cNvPr id="45151" name="Oval 125"/>
                <p:cNvSpPr>
                  <a:spLocks noChangeArrowheads="1"/>
                </p:cNvSpPr>
                <p:nvPr/>
              </p:nvSpPr>
              <p:spPr bwMode="auto">
                <a:xfrm>
                  <a:off x="4984" y="3904"/>
                  <a:ext cx="280" cy="280"/>
                </a:xfrm>
                <a:prstGeom prst="ellipse">
                  <a:avLst/>
                </a:prstGeom>
                <a:solidFill>
                  <a:schemeClr val="bg2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graphicFrame>
              <p:nvGraphicFramePr>
                <p:cNvPr id="45059" name="Object 3"/>
                <p:cNvGraphicFramePr>
                  <a:graphicFrameLocks noChangeAspect="1"/>
                </p:cNvGraphicFramePr>
                <p:nvPr/>
              </p:nvGraphicFramePr>
              <p:xfrm>
                <a:off x="4984" y="3832"/>
                <a:ext cx="265" cy="366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1227312" name="Equation" r:id="rId62" imgW="164880" imgH="228600" progId="Equation.3">
                        <p:embed/>
                      </p:oleObj>
                    </mc:Choice>
                    <mc:Fallback>
                      <p:oleObj name="Equation" r:id="rId62" imgW="164880" imgH="228600" progId="Equation.3">
                        <p:embed/>
                        <p:pic>
                          <p:nvPicPr>
                            <p:cNvPr id="0" name="Picture 558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63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4984" y="3832"/>
                              <a:ext cx="265" cy="366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=""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</p:grpSp>
        <p:grpSp>
          <p:nvGrpSpPr>
            <p:cNvPr id="45120" name="Group 127"/>
            <p:cNvGrpSpPr>
              <a:grpSpLocks/>
            </p:cNvGrpSpPr>
            <p:nvPr/>
          </p:nvGrpSpPr>
          <p:grpSpPr bwMode="auto">
            <a:xfrm>
              <a:off x="1480" y="2520"/>
              <a:ext cx="3808" cy="1112"/>
              <a:chOff x="1480" y="2336"/>
              <a:chExt cx="3808" cy="1112"/>
            </a:xfrm>
          </p:grpSpPr>
          <p:grpSp>
            <p:nvGrpSpPr>
              <p:cNvPr id="45121" name="Group 128"/>
              <p:cNvGrpSpPr>
                <a:grpSpLocks/>
              </p:cNvGrpSpPr>
              <p:nvPr/>
            </p:nvGrpSpPr>
            <p:grpSpPr bwMode="auto">
              <a:xfrm>
                <a:off x="1480" y="2336"/>
                <a:ext cx="128" cy="1112"/>
                <a:chOff x="1480" y="2336"/>
                <a:chExt cx="128" cy="1112"/>
              </a:xfrm>
            </p:grpSpPr>
            <p:sp>
              <p:nvSpPr>
                <p:cNvPr id="45142" name="Oval 129"/>
                <p:cNvSpPr>
                  <a:spLocks noChangeArrowheads="1"/>
                </p:cNvSpPr>
                <p:nvPr/>
              </p:nvSpPr>
              <p:spPr bwMode="auto">
                <a:xfrm>
                  <a:off x="1480" y="2336"/>
                  <a:ext cx="128" cy="120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45143" name="Oval 130"/>
                <p:cNvSpPr>
                  <a:spLocks noChangeArrowheads="1"/>
                </p:cNvSpPr>
                <p:nvPr/>
              </p:nvSpPr>
              <p:spPr bwMode="auto">
                <a:xfrm>
                  <a:off x="1480" y="2666"/>
                  <a:ext cx="128" cy="120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45144" name="Oval 131"/>
                <p:cNvSpPr>
                  <a:spLocks noChangeArrowheads="1"/>
                </p:cNvSpPr>
                <p:nvPr/>
              </p:nvSpPr>
              <p:spPr bwMode="auto">
                <a:xfrm>
                  <a:off x="1480" y="2997"/>
                  <a:ext cx="128" cy="120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45145" name="Oval 132"/>
                <p:cNvSpPr>
                  <a:spLocks noChangeArrowheads="1"/>
                </p:cNvSpPr>
                <p:nvPr/>
              </p:nvSpPr>
              <p:spPr bwMode="auto">
                <a:xfrm>
                  <a:off x="1480" y="3328"/>
                  <a:ext cx="128" cy="120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45122" name="Group 133"/>
              <p:cNvGrpSpPr>
                <a:grpSpLocks/>
              </p:cNvGrpSpPr>
              <p:nvPr/>
            </p:nvGrpSpPr>
            <p:grpSpPr bwMode="auto">
              <a:xfrm>
                <a:off x="2416" y="2336"/>
                <a:ext cx="128" cy="1112"/>
                <a:chOff x="2416" y="2336"/>
                <a:chExt cx="128" cy="1112"/>
              </a:xfrm>
            </p:grpSpPr>
            <p:sp>
              <p:nvSpPr>
                <p:cNvPr id="45138" name="Oval 134"/>
                <p:cNvSpPr>
                  <a:spLocks noChangeArrowheads="1"/>
                </p:cNvSpPr>
                <p:nvPr/>
              </p:nvSpPr>
              <p:spPr bwMode="auto">
                <a:xfrm>
                  <a:off x="2416" y="2336"/>
                  <a:ext cx="128" cy="120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45139" name="Oval 135"/>
                <p:cNvSpPr>
                  <a:spLocks noChangeArrowheads="1"/>
                </p:cNvSpPr>
                <p:nvPr/>
              </p:nvSpPr>
              <p:spPr bwMode="auto">
                <a:xfrm>
                  <a:off x="2416" y="2666"/>
                  <a:ext cx="128" cy="120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45140" name="Oval 136"/>
                <p:cNvSpPr>
                  <a:spLocks noChangeArrowheads="1"/>
                </p:cNvSpPr>
                <p:nvPr/>
              </p:nvSpPr>
              <p:spPr bwMode="auto">
                <a:xfrm>
                  <a:off x="2416" y="2997"/>
                  <a:ext cx="128" cy="120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45141" name="Oval 137"/>
                <p:cNvSpPr>
                  <a:spLocks noChangeArrowheads="1"/>
                </p:cNvSpPr>
                <p:nvPr/>
              </p:nvSpPr>
              <p:spPr bwMode="auto">
                <a:xfrm>
                  <a:off x="2416" y="3328"/>
                  <a:ext cx="128" cy="120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45123" name="Group 138"/>
              <p:cNvGrpSpPr>
                <a:grpSpLocks/>
              </p:cNvGrpSpPr>
              <p:nvPr/>
            </p:nvGrpSpPr>
            <p:grpSpPr bwMode="auto">
              <a:xfrm>
                <a:off x="3336" y="2336"/>
                <a:ext cx="128" cy="1112"/>
                <a:chOff x="3336" y="2336"/>
                <a:chExt cx="128" cy="1112"/>
              </a:xfrm>
            </p:grpSpPr>
            <p:sp>
              <p:nvSpPr>
                <p:cNvPr id="45134" name="Oval 139"/>
                <p:cNvSpPr>
                  <a:spLocks noChangeArrowheads="1"/>
                </p:cNvSpPr>
                <p:nvPr/>
              </p:nvSpPr>
              <p:spPr bwMode="auto">
                <a:xfrm>
                  <a:off x="3336" y="2336"/>
                  <a:ext cx="128" cy="120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45135" name="Oval 140"/>
                <p:cNvSpPr>
                  <a:spLocks noChangeArrowheads="1"/>
                </p:cNvSpPr>
                <p:nvPr/>
              </p:nvSpPr>
              <p:spPr bwMode="auto">
                <a:xfrm>
                  <a:off x="3336" y="2666"/>
                  <a:ext cx="128" cy="120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45136" name="Oval 141"/>
                <p:cNvSpPr>
                  <a:spLocks noChangeArrowheads="1"/>
                </p:cNvSpPr>
                <p:nvPr/>
              </p:nvSpPr>
              <p:spPr bwMode="auto">
                <a:xfrm>
                  <a:off x="3336" y="2997"/>
                  <a:ext cx="128" cy="120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45137" name="Oval 142"/>
                <p:cNvSpPr>
                  <a:spLocks noChangeArrowheads="1"/>
                </p:cNvSpPr>
                <p:nvPr/>
              </p:nvSpPr>
              <p:spPr bwMode="auto">
                <a:xfrm>
                  <a:off x="3336" y="3328"/>
                  <a:ext cx="128" cy="120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45124" name="Group 143"/>
              <p:cNvGrpSpPr>
                <a:grpSpLocks/>
              </p:cNvGrpSpPr>
              <p:nvPr/>
            </p:nvGrpSpPr>
            <p:grpSpPr bwMode="auto">
              <a:xfrm>
                <a:off x="4272" y="2336"/>
                <a:ext cx="128" cy="1112"/>
                <a:chOff x="4272" y="2336"/>
                <a:chExt cx="128" cy="1112"/>
              </a:xfrm>
            </p:grpSpPr>
            <p:sp>
              <p:nvSpPr>
                <p:cNvPr id="45130" name="Oval 144"/>
                <p:cNvSpPr>
                  <a:spLocks noChangeArrowheads="1"/>
                </p:cNvSpPr>
                <p:nvPr/>
              </p:nvSpPr>
              <p:spPr bwMode="auto">
                <a:xfrm>
                  <a:off x="4272" y="2336"/>
                  <a:ext cx="128" cy="120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45131" name="Oval 145"/>
                <p:cNvSpPr>
                  <a:spLocks noChangeArrowheads="1"/>
                </p:cNvSpPr>
                <p:nvPr/>
              </p:nvSpPr>
              <p:spPr bwMode="auto">
                <a:xfrm>
                  <a:off x="4272" y="2666"/>
                  <a:ext cx="128" cy="120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45132" name="Oval 146"/>
                <p:cNvSpPr>
                  <a:spLocks noChangeArrowheads="1"/>
                </p:cNvSpPr>
                <p:nvPr/>
              </p:nvSpPr>
              <p:spPr bwMode="auto">
                <a:xfrm>
                  <a:off x="4272" y="2997"/>
                  <a:ext cx="128" cy="120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45133" name="Oval 147"/>
                <p:cNvSpPr>
                  <a:spLocks noChangeArrowheads="1"/>
                </p:cNvSpPr>
                <p:nvPr/>
              </p:nvSpPr>
              <p:spPr bwMode="auto">
                <a:xfrm>
                  <a:off x="4272" y="3328"/>
                  <a:ext cx="128" cy="120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45125" name="Group 148"/>
              <p:cNvGrpSpPr>
                <a:grpSpLocks/>
              </p:cNvGrpSpPr>
              <p:nvPr/>
            </p:nvGrpSpPr>
            <p:grpSpPr bwMode="auto">
              <a:xfrm>
                <a:off x="5160" y="2336"/>
                <a:ext cx="128" cy="1112"/>
                <a:chOff x="5160" y="2336"/>
                <a:chExt cx="128" cy="1112"/>
              </a:xfrm>
            </p:grpSpPr>
            <p:sp>
              <p:nvSpPr>
                <p:cNvPr id="45126" name="Oval 149"/>
                <p:cNvSpPr>
                  <a:spLocks noChangeArrowheads="1"/>
                </p:cNvSpPr>
                <p:nvPr/>
              </p:nvSpPr>
              <p:spPr bwMode="auto">
                <a:xfrm>
                  <a:off x="5160" y="2336"/>
                  <a:ext cx="128" cy="120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45127" name="Oval 150"/>
                <p:cNvSpPr>
                  <a:spLocks noChangeArrowheads="1"/>
                </p:cNvSpPr>
                <p:nvPr/>
              </p:nvSpPr>
              <p:spPr bwMode="auto">
                <a:xfrm>
                  <a:off x="5160" y="2666"/>
                  <a:ext cx="128" cy="120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45128" name="Oval 151"/>
                <p:cNvSpPr>
                  <a:spLocks noChangeArrowheads="1"/>
                </p:cNvSpPr>
                <p:nvPr/>
              </p:nvSpPr>
              <p:spPr bwMode="auto">
                <a:xfrm>
                  <a:off x="5160" y="2997"/>
                  <a:ext cx="128" cy="120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45129" name="Oval 152"/>
                <p:cNvSpPr>
                  <a:spLocks noChangeArrowheads="1"/>
                </p:cNvSpPr>
                <p:nvPr/>
              </p:nvSpPr>
              <p:spPr bwMode="auto">
                <a:xfrm>
                  <a:off x="5160" y="3328"/>
                  <a:ext cx="128" cy="120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</p:grpSp>
        </p:grpSp>
      </p:grpSp>
      <p:grpSp>
        <p:nvGrpSpPr>
          <p:cNvPr id="21542" name="Group 14"/>
          <p:cNvGrpSpPr>
            <a:grpSpLocks/>
          </p:cNvGrpSpPr>
          <p:nvPr/>
        </p:nvGrpSpPr>
        <p:grpSpPr bwMode="auto">
          <a:xfrm>
            <a:off x="228600" y="2959100"/>
            <a:ext cx="495300" cy="469900"/>
            <a:chOff x="2560" y="1616"/>
            <a:chExt cx="312" cy="296"/>
          </a:xfrm>
        </p:grpSpPr>
        <p:sp>
          <p:nvSpPr>
            <p:cNvPr id="45113" name="Rectangle 15"/>
            <p:cNvSpPr>
              <a:spLocks noChangeArrowheads="1"/>
            </p:cNvSpPr>
            <p:nvPr/>
          </p:nvSpPr>
          <p:spPr bwMode="auto">
            <a:xfrm>
              <a:off x="2560" y="1616"/>
              <a:ext cx="312" cy="296"/>
            </a:xfrm>
            <a:prstGeom prst="rect">
              <a:avLst/>
            </a:prstGeom>
            <a:noFill/>
            <a:ln w="9525">
              <a:solidFill>
                <a:srgbClr val="00206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45114" name="Line 16"/>
            <p:cNvSpPr>
              <a:spLocks noChangeShapeType="1"/>
            </p:cNvSpPr>
            <p:nvPr/>
          </p:nvSpPr>
          <p:spPr bwMode="auto">
            <a:xfrm>
              <a:off x="2664" y="1616"/>
              <a:ext cx="0" cy="296"/>
            </a:xfrm>
            <a:prstGeom prst="line">
              <a:avLst/>
            </a:prstGeom>
            <a:noFill/>
            <a:ln w="9525">
              <a:solidFill>
                <a:srgbClr val="00206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115" name="Line 17"/>
            <p:cNvSpPr>
              <a:spLocks noChangeShapeType="1"/>
            </p:cNvSpPr>
            <p:nvPr/>
          </p:nvSpPr>
          <p:spPr bwMode="auto">
            <a:xfrm>
              <a:off x="2768" y="1616"/>
              <a:ext cx="0" cy="296"/>
            </a:xfrm>
            <a:prstGeom prst="line">
              <a:avLst/>
            </a:prstGeom>
            <a:noFill/>
            <a:ln w="9525">
              <a:solidFill>
                <a:srgbClr val="00206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116" name="Line 18"/>
            <p:cNvSpPr>
              <a:spLocks noChangeShapeType="1"/>
            </p:cNvSpPr>
            <p:nvPr/>
          </p:nvSpPr>
          <p:spPr bwMode="auto">
            <a:xfrm>
              <a:off x="2568" y="1712"/>
              <a:ext cx="304" cy="0"/>
            </a:xfrm>
            <a:prstGeom prst="line">
              <a:avLst/>
            </a:prstGeom>
            <a:noFill/>
            <a:ln w="9525">
              <a:solidFill>
                <a:srgbClr val="00206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117" name="Line 19"/>
            <p:cNvSpPr>
              <a:spLocks noChangeShapeType="1"/>
            </p:cNvSpPr>
            <p:nvPr/>
          </p:nvSpPr>
          <p:spPr bwMode="auto">
            <a:xfrm>
              <a:off x="2560" y="1808"/>
              <a:ext cx="304" cy="0"/>
            </a:xfrm>
            <a:prstGeom prst="line">
              <a:avLst/>
            </a:prstGeom>
            <a:noFill/>
            <a:ln w="9525">
              <a:solidFill>
                <a:srgbClr val="00206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45219" name="Group 163"/>
          <p:cNvGrpSpPr>
            <a:grpSpLocks/>
          </p:cNvGrpSpPr>
          <p:nvPr/>
        </p:nvGrpSpPr>
        <p:grpSpPr bwMode="auto">
          <a:xfrm>
            <a:off x="1917700" y="6057900"/>
            <a:ext cx="7623175" cy="506413"/>
            <a:chOff x="240" y="3952"/>
            <a:chExt cx="4802" cy="319"/>
          </a:xfrm>
        </p:grpSpPr>
        <p:graphicFrame>
          <p:nvGraphicFramePr>
            <p:cNvPr id="45068" name="Object 12"/>
            <p:cNvGraphicFramePr>
              <a:graphicFrameLocks noChangeAspect="1"/>
            </p:cNvGraphicFramePr>
            <p:nvPr/>
          </p:nvGraphicFramePr>
          <p:xfrm>
            <a:off x="1247" y="3952"/>
            <a:ext cx="726" cy="31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27313" name="Equation" r:id="rId64" imgW="520560" imgH="228600" progId="Equation.3">
                    <p:embed/>
                  </p:oleObj>
                </mc:Choice>
                <mc:Fallback>
                  <p:oleObj name="Equation" r:id="rId64" imgW="520560" imgH="228600" progId="Equation.3">
                    <p:embed/>
                    <p:pic>
                      <p:nvPicPr>
                        <p:cNvPr id="0" name="Picture 55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47" y="3952"/>
                          <a:ext cx="726" cy="319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5165" name="Text Box 93"/>
            <p:cNvSpPr txBox="1">
              <a:spLocks noChangeArrowheads="1"/>
            </p:cNvSpPr>
            <p:nvPr/>
          </p:nvSpPr>
          <p:spPr bwMode="auto">
            <a:xfrm>
              <a:off x="240" y="3988"/>
              <a:ext cx="1568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000" dirty="0">
                  <a:solidFill>
                    <a:srgbClr val="000000"/>
                  </a:solidFill>
                </a:rPr>
                <a:t>Complexity:              </a:t>
              </a:r>
            </a:p>
          </p:txBody>
        </p:sp>
        <p:sp>
          <p:nvSpPr>
            <p:cNvPr id="21696" name="Text Box 192"/>
            <p:cNvSpPr txBox="1">
              <a:spLocks noChangeArrowheads="1"/>
            </p:cNvSpPr>
            <p:nvPr/>
          </p:nvSpPr>
          <p:spPr bwMode="auto">
            <a:xfrm>
              <a:off x="2018" y="3997"/>
              <a:ext cx="302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sz="2000">
                  <a:solidFill>
                    <a:srgbClr val="000000"/>
                  </a:solidFill>
                </a:rPr>
                <a:t>vs. brute force search ____?</a:t>
              </a:r>
            </a:p>
          </p:txBody>
        </p:sp>
      </p:grpSp>
      <p:sp>
        <p:nvSpPr>
          <p:cNvPr id="45217" name="Rectangle 50"/>
          <p:cNvSpPr>
            <a:spLocks noChangeArrowheads="1"/>
          </p:cNvSpPr>
          <p:nvPr/>
        </p:nvSpPr>
        <p:spPr bwMode="auto">
          <a:xfrm>
            <a:off x="0" y="-112761"/>
            <a:ext cx="9144000" cy="11430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3600" dirty="0" err="1">
                <a:solidFill>
                  <a:srgbClr val="000000"/>
                </a:solidFill>
              </a:rPr>
              <a:t>Viterbi</a:t>
            </a:r>
            <a:r>
              <a:rPr lang="en-US" sz="3600" dirty="0">
                <a:solidFill>
                  <a:srgbClr val="000000"/>
                </a:solidFill>
              </a:rPr>
              <a:t> algorithm</a:t>
            </a:r>
          </a:p>
        </p:txBody>
      </p:sp>
      <p:sp>
        <p:nvSpPr>
          <p:cNvPr id="45218" name="Text Box 162"/>
          <p:cNvSpPr txBox="1">
            <a:spLocks noChangeArrowheads="1"/>
          </p:cNvSpPr>
          <p:nvPr/>
        </p:nvSpPr>
        <p:spPr bwMode="auto">
          <a:xfrm>
            <a:off x="6764405" y="6605631"/>
            <a:ext cx="2700337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/>
              <a:t>Example adapted from Y. Boykov</a:t>
            </a:r>
          </a:p>
        </p:txBody>
      </p:sp>
      <p:sp>
        <p:nvSpPr>
          <p:cNvPr id="161" name="Slide Number Placeholder 16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FDB6392-078D-4450-A240-BFDE83E99939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  <p:sp>
        <p:nvSpPr>
          <p:cNvPr id="162" name="TextBox 161"/>
          <p:cNvSpPr txBox="1"/>
          <p:nvPr/>
        </p:nvSpPr>
        <p:spPr>
          <a:xfrm>
            <a:off x="0" y="6581001"/>
            <a:ext cx="5943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Slide credit: Kristen </a:t>
            </a:r>
            <a:r>
              <a:rPr lang="en-US" sz="1200" dirty="0" err="1"/>
              <a:t>Grauman</a:t>
            </a:r>
            <a:endParaRPr lang="en-US" sz="12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9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4" dur="500"/>
                                        <p:tgtEl>
                                          <p:spTgt spid="529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9410" grpId="0" animBg="1"/>
      <p:bldP spid="529411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4940300" y="1541463"/>
            <a:ext cx="2844800" cy="2495550"/>
            <a:chOff x="3240" y="1571"/>
            <a:chExt cx="1792" cy="1572"/>
          </a:xfrm>
        </p:grpSpPr>
        <p:graphicFrame>
          <p:nvGraphicFramePr>
            <p:cNvPr id="43017" name="Object 9"/>
            <p:cNvGraphicFramePr>
              <a:graphicFrameLocks noChangeAspect="1"/>
            </p:cNvGraphicFramePr>
            <p:nvPr/>
          </p:nvGraphicFramePr>
          <p:xfrm>
            <a:off x="3240" y="1571"/>
            <a:ext cx="1792" cy="15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96357" name="Image" r:id="rId4" imgW="1143260" imgH="1003529" progId="">
                    <p:embed/>
                  </p:oleObj>
                </mc:Choice>
                <mc:Fallback>
                  <p:oleObj name="Image" r:id="rId4" imgW="1143260" imgH="1003529" progId="">
                    <p:embed/>
                    <p:pic>
                      <p:nvPicPr>
                        <p:cNvPr id="0" name="Picture 12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40" y="1571"/>
                          <a:ext cx="1792" cy="157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chemeClr val="folHlink"/>
                              </a:solidFill>
                            </a14:hiddenFill>
                          </a:ext>
                          <a:ext uri="{91240B29-F687-4f45-9708-019B960494DF}">
                            <a14:hiddenLine xmlns=""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824" y="1880"/>
              <a:ext cx="1016" cy="1120"/>
              <a:chOff x="3824" y="1784"/>
              <a:chExt cx="1112" cy="1216"/>
            </a:xfrm>
          </p:grpSpPr>
          <p:sp>
            <p:nvSpPr>
              <p:cNvPr id="43083" name="Freeform 5"/>
              <p:cNvSpPr>
                <a:spLocks/>
              </p:cNvSpPr>
              <p:nvPr/>
            </p:nvSpPr>
            <p:spPr bwMode="auto">
              <a:xfrm>
                <a:off x="3880" y="1816"/>
                <a:ext cx="1025" cy="1145"/>
              </a:xfrm>
              <a:custGeom>
                <a:avLst/>
                <a:gdLst>
                  <a:gd name="T0" fmla="*/ 0 w 1232"/>
                  <a:gd name="T1" fmla="*/ 961 h 1040"/>
                  <a:gd name="T2" fmla="*/ 138 w 1232"/>
                  <a:gd name="T3" fmla="*/ 129 h 1040"/>
                  <a:gd name="T4" fmla="*/ 443 w 1232"/>
                  <a:gd name="T5" fmla="*/ 0 h 1040"/>
                  <a:gd name="T6" fmla="*/ 710 w 1232"/>
                  <a:gd name="T7" fmla="*/ 448 h 1040"/>
                  <a:gd name="T8" fmla="*/ 641 w 1232"/>
                  <a:gd name="T9" fmla="*/ 1142 h 1040"/>
                  <a:gd name="T10" fmla="*/ 276 w 1232"/>
                  <a:gd name="T11" fmla="*/ 1388 h 1040"/>
                  <a:gd name="T12" fmla="*/ 0 w 1232"/>
                  <a:gd name="T13" fmla="*/ 961 h 104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232"/>
                  <a:gd name="T22" fmla="*/ 0 h 1040"/>
                  <a:gd name="T23" fmla="*/ 1232 w 1232"/>
                  <a:gd name="T24" fmla="*/ 1040 h 1040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232" h="1040">
                    <a:moveTo>
                      <a:pt x="0" y="720"/>
                    </a:moveTo>
                    <a:lnTo>
                      <a:pt x="240" y="96"/>
                    </a:lnTo>
                    <a:lnTo>
                      <a:pt x="768" y="0"/>
                    </a:lnTo>
                    <a:lnTo>
                      <a:pt x="1232" y="336"/>
                    </a:lnTo>
                    <a:lnTo>
                      <a:pt x="1112" y="856"/>
                    </a:lnTo>
                    <a:lnTo>
                      <a:pt x="480" y="1040"/>
                    </a:lnTo>
                    <a:lnTo>
                      <a:pt x="0" y="720"/>
                    </a:lnTo>
                    <a:close/>
                  </a:path>
                </a:pathLst>
              </a:custGeom>
              <a:noFill/>
              <a:ln w="38100" cap="rnd">
                <a:solidFill>
                  <a:schemeClr val="accent2"/>
                </a:solidFill>
                <a:prstDash val="sysDot"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4" name="Group 6"/>
              <p:cNvGrpSpPr>
                <a:grpSpLocks/>
              </p:cNvGrpSpPr>
              <p:nvPr/>
            </p:nvGrpSpPr>
            <p:grpSpPr bwMode="auto">
              <a:xfrm>
                <a:off x="3824" y="1784"/>
                <a:ext cx="1112" cy="1216"/>
                <a:chOff x="3824" y="1784"/>
                <a:chExt cx="1112" cy="1216"/>
              </a:xfrm>
            </p:grpSpPr>
            <p:sp>
              <p:nvSpPr>
                <p:cNvPr id="43085" name="Oval 7"/>
                <p:cNvSpPr>
                  <a:spLocks noChangeArrowheads="1"/>
                </p:cNvSpPr>
                <p:nvPr/>
              </p:nvSpPr>
              <p:spPr bwMode="auto">
                <a:xfrm>
                  <a:off x="3824" y="2536"/>
                  <a:ext cx="104" cy="96"/>
                </a:xfrm>
                <a:prstGeom prst="ellipse">
                  <a:avLst/>
                </a:prstGeom>
                <a:solidFill>
                  <a:schemeClr val="hlink"/>
                </a:solid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43086" name="Oval 8"/>
                <p:cNvSpPr>
                  <a:spLocks noChangeArrowheads="1"/>
                </p:cNvSpPr>
                <p:nvPr/>
              </p:nvSpPr>
              <p:spPr bwMode="auto">
                <a:xfrm>
                  <a:off x="4256" y="2904"/>
                  <a:ext cx="104" cy="96"/>
                </a:xfrm>
                <a:prstGeom prst="ellipse">
                  <a:avLst/>
                </a:prstGeom>
                <a:solidFill>
                  <a:schemeClr val="hlink"/>
                </a:solid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43087" name="Oval 9"/>
                <p:cNvSpPr>
                  <a:spLocks noChangeArrowheads="1"/>
                </p:cNvSpPr>
                <p:nvPr/>
              </p:nvSpPr>
              <p:spPr bwMode="auto">
                <a:xfrm>
                  <a:off x="4728" y="2704"/>
                  <a:ext cx="104" cy="96"/>
                </a:xfrm>
                <a:prstGeom prst="ellipse">
                  <a:avLst/>
                </a:prstGeom>
                <a:solidFill>
                  <a:schemeClr val="hlink"/>
                </a:solid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43088" name="Oval 10"/>
                <p:cNvSpPr>
                  <a:spLocks noChangeArrowheads="1"/>
                </p:cNvSpPr>
                <p:nvPr/>
              </p:nvSpPr>
              <p:spPr bwMode="auto">
                <a:xfrm>
                  <a:off x="4832" y="2144"/>
                  <a:ext cx="104" cy="96"/>
                </a:xfrm>
                <a:prstGeom prst="ellipse">
                  <a:avLst/>
                </a:prstGeom>
                <a:solidFill>
                  <a:schemeClr val="hlink"/>
                </a:solid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43089" name="Oval 11"/>
                <p:cNvSpPr>
                  <a:spLocks noChangeArrowheads="1"/>
                </p:cNvSpPr>
                <p:nvPr/>
              </p:nvSpPr>
              <p:spPr bwMode="auto">
                <a:xfrm>
                  <a:off x="4456" y="1784"/>
                  <a:ext cx="104" cy="96"/>
                </a:xfrm>
                <a:prstGeom prst="ellipse">
                  <a:avLst/>
                </a:prstGeom>
                <a:solidFill>
                  <a:schemeClr val="hlink"/>
                </a:solid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43090" name="Oval 12"/>
                <p:cNvSpPr>
                  <a:spLocks noChangeArrowheads="1"/>
                </p:cNvSpPr>
                <p:nvPr/>
              </p:nvSpPr>
              <p:spPr bwMode="auto">
                <a:xfrm>
                  <a:off x="4040" y="1872"/>
                  <a:ext cx="104" cy="96"/>
                </a:xfrm>
                <a:prstGeom prst="ellipse">
                  <a:avLst/>
                </a:prstGeom>
                <a:solidFill>
                  <a:schemeClr val="hlink"/>
                </a:solid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</p:grpSp>
        </p:grpSp>
      </p:grpSp>
      <p:grpSp>
        <p:nvGrpSpPr>
          <p:cNvPr id="5" name="Group 13"/>
          <p:cNvGrpSpPr>
            <a:grpSpLocks/>
          </p:cNvGrpSpPr>
          <p:nvPr/>
        </p:nvGrpSpPr>
        <p:grpSpPr bwMode="auto">
          <a:xfrm>
            <a:off x="5702300" y="1866900"/>
            <a:ext cx="1955800" cy="2108200"/>
            <a:chOff x="3720" y="1776"/>
            <a:chExt cx="1232" cy="1328"/>
          </a:xfrm>
        </p:grpSpPr>
        <p:grpSp>
          <p:nvGrpSpPr>
            <p:cNvPr id="6" name="Group 14"/>
            <p:cNvGrpSpPr>
              <a:grpSpLocks/>
            </p:cNvGrpSpPr>
            <p:nvPr/>
          </p:nvGrpSpPr>
          <p:grpSpPr bwMode="auto">
            <a:xfrm>
              <a:off x="3920" y="1856"/>
              <a:ext cx="312" cy="296"/>
              <a:chOff x="2560" y="1616"/>
              <a:chExt cx="312" cy="296"/>
            </a:xfrm>
          </p:grpSpPr>
          <p:sp>
            <p:nvSpPr>
              <p:cNvPr id="43077" name="Rectangle 15"/>
              <p:cNvSpPr>
                <a:spLocks noChangeArrowheads="1"/>
              </p:cNvSpPr>
              <p:nvPr/>
            </p:nvSpPr>
            <p:spPr bwMode="auto">
              <a:xfrm>
                <a:off x="2560" y="1616"/>
                <a:ext cx="312" cy="296"/>
              </a:xfrm>
              <a:prstGeom prst="rect">
                <a:avLst/>
              </a:prstGeom>
              <a:noFill/>
              <a:ln w="9525">
                <a:solidFill>
                  <a:schemeClr val="accent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43078" name="Line 16"/>
              <p:cNvSpPr>
                <a:spLocks noChangeShapeType="1"/>
              </p:cNvSpPr>
              <p:nvPr/>
            </p:nvSpPr>
            <p:spPr bwMode="auto">
              <a:xfrm>
                <a:off x="2664" y="1616"/>
                <a:ext cx="0" cy="296"/>
              </a:xfrm>
              <a:prstGeom prst="line">
                <a:avLst/>
              </a:prstGeom>
              <a:noFill/>
              <a:ln w="9525">
                <a:solidFill>
                  <a:schemeClr val="accent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079" name="Line 17"/>
              <p:cNvSpPr>
                <a:spLocks noChangeShapeType="1"/>
              </p:cNvSpPr>
              <p:nvPr/>
            </p:nvSpPr>
            <p:spPr bwMode="auto">
              <a:xfrm>
                <a:off x="2768" y="1616"/>
                <a:ext cx="0" cy="296"/>
              </a:xfrm>
              <a:prstGeom prst="line">
                <a:avLst/>
              </a:prstGeom>
              <a:noFill/>
              <a:ln w="9525">
                <a:solidFill>
                  <a:schemeClr val="accent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080" name="Line 18"/>
              <p:cNvSpPr>
                <a:spLocks noChangeShapeType="1"/>
              </p:cNvSpPr>
              <p:nvPr/>
            </p:nvSpPr>
            <p:spPr bwMode="auto">
              <a:xfrm>
                <a:off x="2568" y="1712"/>
                <a:ext cx="304" cy="0"/>
              </a:xfrm>
              <a:prstGeom prst="line">
                <a:avLst/>
              </a:prstGeom>
              <a:noFill/>
              <a:ln w="9525">
                <a:solidFill>
                  <a:schemeClr val="accent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081" name="Line 19"/>
              <p:cNvSpPr>
                <a:spLocks noChangeShapeType="1"/>
              </p:cNvSpPr>
              <p:nvPr/>
            </p:nvSpPr>
            <p:spPr bwMode="auto">
              <a:xfrm>
                <a:off x="2560" y="1808"/>
                <a:ext cx="304" cy="0"/>
              </a:xfrm>
              <a:prstGeom prst="line">
                <a:avLst/>
              </a:prstGeom>
              <a:noFill/>
              <a:ln w="9525">
                <a:solidFill>
                  <a:schemeClr val="accent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7" name="Group 20"/>
            <p:cNvGrpSpPr>
              <a:grpSpLocks/>
            </p:cNvGrpSpPr>
            <p:nvPr/>
          </p:nvGrpSpPr>
          <p:grpSpPr bwMode="auto">
            <a:xfrm>
              <a:off x="4296" y="1776"/>
              <a:ext cx="312" cy="296"/>
              <a:chOff x="2560" y="1616"/>
              <a:chExt cx="312" cy="296"/>
            </a:xfrm>
          </p:grpSpPr>
          <p:sp>
            <p:nvSpPr>
              <p:cNvPr id="43072" name="Rectangle 21"/>
              <p:cNvSpPr>
                <a:spLocks noChangeArrowheads="1"/>
              </p:cNvSpPr>
              <p:nvPr/>
            </p:nvSpPr>
            <p:spPr bwMode="auto">
              <a:xfrm>
                <a:off x="2560" y="1616"/>
                <a:ext cx="312" cy="296"/>
              </a:xfrm>
              <a:prstGeom prst="rect">
                <a:avLst/>
              </a:prstGeom>
              <a:noFill/>
              <a:ln w="9525">
                <a:solidFill>
                  <a:schemeClr val="accent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43073" name="Line 22"/>
              <p:cNvSpPr>
                <a:spLocks noChangeShapeType="1"/>
              </p:cNvSpPr>
              <p:nvPr/>
            </p:nvSpPr>
            <p:spPr bwMode="auto">
              <a:xfrm>
                <a:off x="2664" y="1616"/>
                <a:ext cx="0" cy="296"/>
              </a:xfrm>
              <a:prstGeom prst="line">
                <a:avLst/>
              </a:prstGeom>
              <a:noFill/>
              <a:ln w="9525">
                <a:solidFill>
                  <a:schemeClr val="accent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074" name="Line 23"/>
              <p:cNvSpPr>
                <a:spLocks noChangeShapeType="1"/>
              </p:cNvSpPr>
              <p:nvPr/>
            </p:nvSpPr>
            <p:spPr bwMode="auto">
              <a:xfrm>
                <a:off x="2768" y="1616"/>
                <a:ext cx="0" cy="296"/>
              </a:xfrm>
              <a:prstGeom prst="line">
                <a:avLst/>
              </a:prstGeom>
              <a:noFill/>
              <a:ln w="9525">
                <a:solidFill>
                  <a:schemeClr val="accent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075" name="Line 24"/>
              <p:cNvSpPr>
                <a:spLocks noChangeShapeType="1"/>
              </p:cNvSpPr>
              <p:nvPr/>
            </p:nvSpPr>
            <p:spPr bwMode="auto">
              <a:xfrm>
                <a:off x="2568" y="1712"/>
                <a:ext cx="304" cy="0"/>
              </a:xfrm>
              <a:prstGeom prst="line">
                <a:avLst/>
              </a:prstGeom>
              <a:noFill/>
              <a:ln w="9525">
                <a:solidFill>
                  <a:schemeClr val="accent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076" name="Line 25"/>
              <p:cNvSpPr>
                <a:spLocks noChangeShapeType="1"/>
              </p:cNvSpPr>
              <p:nvPr/>
            </p:nvSpPr>
            <p:spPr bwMode="auto">
              <a:xfrm>
                <a:off x="2560" y="1808"/>
                <a:ext cx="304" cy="0"/>
              </a:xfrm>
              <a:prstGeom prst="line">
                <a:avLst/>
              </a:prstGeom>
              <a:noFill/>
              <a:ln w="9525">
                <a:solidFill>
                  <a:schemeClr val="accent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8" name="Group 26"/>
            <p:cNvGrpSpPr>
              <a:grpSpLocks/>
            </p:cNvGrpSpPr>
            <p:nvPr/>
          </p:nvGrpSpPr>
          <p:grpSpPr bwMode="auto">
            <a:xfrm>
              <a:off x="4112" y="2808"/>
              <a:ext cx="312" cy="296"/>
              <a:chOff x="2560" y="1616"/>
              <a:chExt cx="312" cy="296"/>
            </a:xfrm>
          </p:grpSpPr>
          <p:sp>
            <p:nvSpPr>
              <p:cNvPr id="43067" name="Rectangle 27"/>
              <p:cNvSpPr>
                <a:spLocks noChangeArrowheads="1"/>
              </p:cNvSpPr>
              <p:nvPr/>
            </p:nvSpPr>
            <p:spPr bwMode="auto">
              <a:xfrm>
                <a:off x="2560" y="1616"/>
                <a:ext cx="312" cy="296"/>
              </a:xfrm>
              <a:prstGeom prst="rect">
                <a:avLst/>
              </a:prstGeom>
              <a:noFill/>
              <a:ln w="9525">
                <a:solidFill>
                  <a:schemeClr val="accent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43068" name="Line 28"/>
              <p:cNvSpPr>
                <a:spLocks noChangeShapeType="1"/>
              </p:cNvSpPr>
              <p:nvPr/>
            </p:nvSpPr>
            <p:spPr bwMode="auto">
              <a:xfrm>
                <a:off x="2664" y="1616"/>
                <a:ext cx="0" cy="296"/>
              </a:xfrm>
              <a:prstGeom prst="line">
                <a:avLst/>
              </a:prstGeom>
              <a:noFill/>
              <a:ln w="9525">
                <a:solidFill>
                  <a:schemeClr val="accent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069" name="Line 29"/>
              <p:cNvSpPr>
                <a:spLocks noChangeShapeType="1"/>
              </p:cNvSpPr>
              <p:nvPr/>
            </p:nvSpPr>
            <p:spPr bwMode="auto">
              <a:xfrm>
                <a:off x="2768" y="1616"/>
                <a:ext cx="0" cy="296"/>
              </a:xfrm>
              <a:prstGeom prst="line">
                <a:avLst/>
              </a:prstGeom>
              <a:noFill/>
              <a:ln w="9525">
                <a:solidFill>
                  <a:schemeClr val="accent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070" name="Line 30"/>
              <p:cNvSpPr>
                <a:spLocks noChangeShapeType="1"/>
              </p:cNvSpPr>
              <p:nvPr/>
            </p:nvSpPr>
            <p:spPr bwMode="auto">
              <a:xfrm>
                <a:off x="2568" y="1712"/>
                <a:ext cx="304" cy="0"/>
              </a:xfrm>
              <a:prstGeom prst="line">
                <a:avLst/>
              </a:prstGeom>
              <a:noFill/>
              <a:ln w="9525">
                <a:solidFill>
                  <a:schemeClr val="accent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071" name="Line 31"/>
              <p:cNvSpPr>
                <a:spLocks noChangeShapeType="1"/>
              </p:cNvSpPr>
              <p:nvPr/>
            </p:nvSpPr>
            <p:spPr bwMode="auto">
              <a:xfrm>
                <a:off x="2560" y="1808"/>
                <a:ext cx="304" cy="0"/>
              </a:xfrm>
              <a:prstGeom prst="line">
                <a:avLst/>
              </a:prstGeom>
              <a:noFill/>
              <a:ln w="9525">
                <a:solidFill>
                  <a:schemeClr val="accent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9" name="Group 32"/>
            <p:cNvGrpSpPr>
              <a:grpSpLocks/>
            </p:cNvGrpSpPr>
            <p:nvPr/>
          </p:nvGrpSpPr>
          <p:grpSpPr bwMode="auto">
            <a:xfrm>
              <a:off x="4544" y="2624"/>
              <a:ext cx="312" cy="296"/>
              <a:chOff x="2560" y="1616"/>
              <a:chExt cx="312" cy="296"/>
            </a:xfrm>
          </p:grpSpPr>
          <p:sp>
            <p:nvSpPr>
              <p:cNvPr id="43062" name="Rectangle 33"/>
              <p:cNvSpPr>
                <a:spLocks noChangeArrowheads="1"/>
              </p:cNvSpPr>
              <p:nvPr/>
            </p:nvSpPr>
            <p:spPr bwMode="auto">
              <a:xfrm>
                <a:off x="2560" y="1616"/>
                <a:ext cx="312" cy="296"/>
              </a:xfrm>
              <a:prstGeom prst="rect">
                <a:avLst/>
              </a:prstGeom>
              <a:noFill/>
              <a:ln w="9525">
                <a:solidFill>
                  <a:schemeClr val="accent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43063" name="Line 34"/>
              <p:cNvSpPr>
                <a:spLocks noChangeShapeType="1"/>
              </p:cNvSpPr>
              <p:nvPr/>
            </p:nvSpPr>
            <p:spPr bwMode="auto">
              <a:xfrm>
                <a:off x="2664" y="1616"/>
                <a:ext cx="0" cy="296"/>
              </a:xfrm>
              <a:prstGeom prst="line">
                <a:avLst/>
              </a:prstGeom>
              <a:noFill/>
              <a:ln w="9525">
                <a:solidFill>
                  <a:schemeClr val="accent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064" name="Line 35"/>
              <p:cNvSpPr>
                <a:spLocks noChangeShapeType="1"/>
              </p:cNvSpPr>
              <p:nvPr/>
            </p:nvSpPr>
            <p:spPr bwMode="auto">
              <a:xfrm>
                <a:off x="2768" y="1616"/>
                <a:ext cx="0" cy="296"/>
              </a:xfrm>
              <a:prstGeom prst="line">
                <a:avLst/>
              </a:prstGeom>
              <a:noFill/>
              <a:ln w="9525">
                <a:solidFill>
                  <a:schemeClr val="accent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065" name="Line 36"/>
              <p:cNvSpPr>
                <a:spLocks noChangeShapeType="1"/>
              </p:cNvSpPr>
              <p:nvPr/>
            </p:nvSpPr>
            <p:spPr bwMode="auto">
              <a:xfrm>
                <a:off x="2568" y="1712"/>
                <a:ext cx="304" cy="0"/>
              </a:xfrm>
              <a:prstGeom prst="line">
                <a:avLst/>
              </a:prstGeom>
              <a:noFill/>
              <a:ln w="9525">
                <a:solidFill>
                  <a:schemeClr val="accent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066" name="Line 37"/>
              <p:cNvSpPr>
                <a:spLocks noChangeShapeType="1"/>
              </p:cNvSpPr>
              <p:nvPr/>
            </p:nvSpPr>
            <p:spPr bwMode="auto">
              <a:xfrm>
                <a:off x="2560" y="1808"/>
                <a:ext cx="304" cy="0"/>
              </a:xfrm>
              <a:prstGeom prst="line">
                <a:avLst/>
              </a:prstGeom>
              <a:noFill/>
              <a:ln w="9525">
                <a:solidFill>
                  <a:schemeClr val="accent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0" name="Group 38"/>
            <p:cNvGrpSpPr>
              <a:grpSpLocks/>
            </p:cNvGrpSpPr>
            <p:nvPr/>
          </p:nvGrpSpPr>
          <p:grpSpPr bwMode="auto">
            <a:xfrm>
              <a:off x="4640" y="2112"/>
              <a:ext cx="312" cy="296"/>
              <a:chOff x="2560" y="1616"/>
              <a:chExt cx="312" cy="296"/>
            </a:xfrm>
          </p:grpSpPr>
          <p:sp>
            <p:nvSpPr>
              <p:cNvPr id="43057" name="Rectangle 39"/>
              <p:cNvSpPr>
                <a:spLocks noChangeArrowheads="1"/>
              </p:cNvSpPr>
              <p:nvPr/>
            </p:nvSpPr>
            <p:spPr bwMode="auto">
              <a:xfrm>
                <a:off x="2560" y="1616"/>
                <a:ext cx="312" cy="296"/>
              </a:xfrm>
              <a:prstGeom prst="rect">
                <a:avLst/>
              </a:prstGeom>
              <a:noFill/>
              <a:ln w="9525">
                <a:solidFill>
                  <a:schemeClr val="accent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43058" name="Line 40"/>
              <p:cNvSpPr>
                <a:spLocks noChangeShapeType="1"/>
              </p:cNvSpPr>
              <p:nvPr/>
            </p:nvSpPr>
            <p:spPr bwMode="auto">
              <a:xfrm>
                <a:off x="2664" y="1616"/>
                <a:ext cx="0" cy="296"/>
              </a:xfrm>
              <a:prstGeom prst="line">
                <a:avLst/>
              </a:prstGeom>
              <a:noFill/>
              <a:ln w="9525">
                <a:solidFill>
                  <a:schemeClr val="accent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059" name="Line 41"/>
              <p:cNvSpPr>
                <a:spLocks noChangeShapeType="1"/>
              </p:cNvSpPr>
              <p:nvPr/>
            </p:nvSpPr>
            <p:spPr bwMode="auto">
              <a:xfrm>
                <a:off x="2768" y="1616"/>
                <a:ext cx="0" cy="296"/>
              </a:xfrm>
              <a:prstGeom prst="line">
                <a:avLst/>
              </a:prstGeom>
              <a:noFill/>
              <a:ln w="9525">
                <a:solidFill>
                  <a:schemeClr val="accent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060" name="Line 42"/>
              <p:cNvSpPr>
                <a:spLocks noChangeShapeType="1"/>
              </p:cNvSpPr>
              <p:nvPr/>
            </p:nvSpPr>
            <p:spPr bwMode="auto">
              <a:xfrm>
                <a:off x="2568" y="1712"/>
                <a:ext cx="304" cy="0"/>
              </a:xfrm>
              <a:prstGeom prst="line">
                <a:avLst/>
              </a:prstGeom>
              <a:noFill/>
              <a:ln w="9525">
                <a:solidFill>
                  <a:schemeClr val="accent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061" name="Line 43"/>
              <p:cNvSpPr>
                <a:spLocks noChangeShapeType="1"/>
              </p:cNvSpPr>
              <p:nvPr/>
            </p:nvSpPr>
            <p:spPr bwMode="auto">
              <a:xfrm>
                <a:off x="2560" y="1808"/>
                <a:ext cx="304" cy="0"/>
              </a:xfrm>
              <a:prstGeom prst="line">
                <a:avLst/>
              </a:prstGeom>
              <a:noFill/>
              <a:ln w="9525">
                <a:solidFill>
                  <a:schemeClr val="accent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1" name="Group 44"/>
            <p:cNvGrpSpPr>
              <a:grpSpLocks/>
            </p:cNvGrpSpPr>
            <p:nvPr/>
          </p:nvGrpSpPr>
          <p:grpSpPr bwMode="auto">
            <a:xfrm>
              <a:off x="3720" y="2472"/>
              <a:ext cx="312" cy="296"/>
              <a:chOff x="2560" y="1616"/>
              <a:chExt cx="312" cy="296"/>
            </a:xfrm>
          </p:grpSpPr>
          <p:sp>
            <p:nvSpPr>
              <p:cNvPr id="43052" name="Rectangle 45"/>
              <p:cNvSpPr>
                <a:spLocks noChangeArrowheads="1"/>
              </p:cNvSpPr>
              <p:nvPr/>
            </p:nvSpPr>
            <p:spPr bwMode="auto">
              <a:xfrm>
                <a:off x="2560" y="1616"/>
                <a:ext cx="312" cy="296"/>
              </a:xfrm>
              <a:prstGeom prst="rect">
                <a:avLst/>
              </a:prstGeom>
              <a:noFill/>
              <a:ln w="9525">
                <a:solidFill>
                  <a:schemeClr val="accent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43053" name="Line 46"/>
              <p:cNvSpPr>
                <a:spLocks noChangeShapeType="1"/>
              </p:cNvSpPr>
              <p:nvPr/>
            </p:nvSpPr>
            <p:spPr bwMode="auto">
              <a:xfrm>
                <a:off x="2664" y="1616"/>
                <a:ext cx="0" cy="296"/>
              </a:xfrm>
              <a:prstGeom prst="line">
                <a:avLst/>
              </a:prstGeom>
              <a:noFill/>
              <a:ln w="9525">
                <a:solidFill>
                  <a:schemeClr val="accent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054" name="Line 47"/>
              <p:cNvSpPr>
                <a:spLocks noChangeShapeType="1"/>
              </p:cNvSpPr>
              <p:nvPr/>
            </p:nvSpPr>
            <p:spPr bwMode="auto">
              <a:xfrm>
                <a:off x="2768" y="1616"/>
                <a:ext cx="0" cy="296"/>
              </a:xfrm>
              <a:prstGeom prst="line">
                <a:avLst/>
              </a:prstGeom>
              <a:noFill/>
              <a:ln w="9525">
                <a:solidFill>
                  <a:schemeClr val="accent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055" name="Line 48"/>
              <p:cNvSpPr>
                <a:spLocks noChangeShapeType="1"/>
              </p:cNvSpPr>
              <p:nvPr/>
            </p:nvSpPr>
            <p:spPr bwMode="auto">
              <a:xfrm>
                <a:off x="2568" y="1712"/>
                <a:ext cx="304" cy="0"/>
              </a:xfrm>
              <a:prstGeom prst="line">
                <a:avLst/>
              </a:prstGeom>
              <a:noFill/>
              <a:ln w="9525">
                <a:solidFill>
                  <a:schemeClr val="accent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056" name="Line 49"/>
              <p:cNvSpPr>
                <a:spLocks noChangeShapeType="1"/>
              </p:cNvSpPr>
              <p:nvPr/>
            </p:nvSpPr>
            <p:spPr bwMode="auto">
              <a:xfrm>
                <a:off x="2560" y="1808"/>
                <a:ext cx="304" cy="0"/>
              </a:xfrm>
              <a:prstGeom prst="line">
                <a:avLst/>
              </a:prstGeom>
              <a:noFill/>
              <a:ln w="9525">
                <a:solidFill>
                  <a:schemeClr val="accent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12" name="Group 51"/>
          <p:cNvGrpSpPr>
            <a:grpSpLocks/>
          </p:cNvGrpSpPr>
          <p:nvPr/>
        </p:nvGrpSpPr>
        <p:grpSpPr bwMode="auto">
          <a:xfrm>
            <a:off x="1379538" y="1704975"/>
            <a:ext cx="2252662" cy="1838325"/>
            <a:chOff x="869" y="1674"/>
            <a:chExt cx="1419" cy="1158"/>
          </a:xfrm>
        </p:grpSpPr>
        <p:sp>
          <p:nvSpPr>
            <p:cNvPr id="43033" name="Freeform 52"/>
            <p:cNvSpPr>
              <a:spLocks/>
            </p:cNvSpPr>
            <p:nvPr/>
          </p:nvSpPr>
          <p:spPr bwMode="auto">
            <a:xfrm>
              <a:off x="1008" y="1832"/>
              <a:ext cx="1161" cy="881"/>
            </a:xfrm>
            <a:custGeom>
              <a:avLst/>
              <a:gdLst>
                <a:gd name="T0" fmla="*/ 0 w 1232"/>
                <a:gd name="T1" fmla="*/ 438 h 1040"/>
                <a:gd name="T2" fmla="*/ 201 w 1232"/>
                <a:gd name="T3" fmla="*/ 58 h 1040"/>
                <a:gd name="T4" fmla="*/ 643 w 1232"/>
                <a:gd name="T5" fmla="*/ 0 h 1040"/>
                <a:gd name="T6" fmla="*/ 1031 w 1232"/>
                <a:gd name="T7" fmla="*/ 204 h 1040"/>
                <a:gd name="T8" fmla="*/ 931 w 1232"/>
                <a:gd name="T9" fmla="*/ 520 h 1040"/>
                <a:gd name="T10" fmla="*/ 401 w 1232"/>
                <a:gd name="T11" fmla="*/ 632 h 1040"/>
                <a:gd name="T12" fmla="*/ 0 w 1232"/>
                <a:gd name="T13" fmla="*/ 438 h 104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232"/>
                <a:gd name="T22" fmla="*/ 0 h 1040"/>
                <a:gd name="T23" fmla="*/ 1232 w 1232"/>
                <a:gd name="T24" fmla="*/ 1040 h 1040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232" h="1040">
                  <a:moveTo>
                    <a:pt x="0" y="720"/>
                  </a:moveTo>
                  <a:lnTo>
                    <a:pt x="240" y="96"/>
                  </a:lnTo>
                  <a:lnTo>
                    <a:pt x="768" y="0"/>
                  </a:lnTo>
                  <a:lnTo>
                    <a:pt x="1232" y="336"/>
                  </a:lnTo>
                  <a:lnTo>
                    <a:pt x="1112" y="856"/>
                  </a:lnTo>
                  <a:lnTo>
                    <a:pt x="480" y="1040"/>
                  </a:lnTo>
                  <a:lnTo>
                    <a:pt x="0" y="720"/>
                  </a:lnTo>
                  <a:close/>
                </a:path>
              </a:pathLst>
            </a:custGeom>
            <a:noFill/>
            <a:ln w="57150">
              <a:solidFill>
                <a:schemeClr val="accent2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grpSp>
          <p:nvGrpSpPr>
            <p:cNvPr id="13" name="Group 53"/>
            <p:cNvGrpSpPr>
              <a:grpSpLocks/>
            </p:cNvGrpSpPr>
            <p:nvPr/>
          </p:nvGrpSpPr>
          <p:grpSpPr bwMode="auto">
            <a:xfrm>
              <a:off x="2024" y="1962"/>
              <a:ext cx="264" cy="293"/>
              <a:chOff x="1296" y="3442"/>
              <a:chExt cx="280" cy="346"/>
            </a:xfrm>
          </p:grpSpPr>
          <p:sp>
            <p:nvSpPr>
              <p:cNvPr id="43045" name="Oval 54"/>
              <p:cNvSpPr>
                <a:spLocks noChangeArrowheads="1"/>
              </p:cNvSpPr>
              <p:nvPr/>
            </p:nvSpPr>
            <p:spPr bwMode="auto">
              <a:xfrm>
                <a:off x="1296" y="3504"/>
                <a:ext cx="280" cy="280"/>
              </a:xfrm>
              <a:prstGeom prst="ellipse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>
                  <a:solidFill>
                    <a:srgbClr val="000000"/>
                  </a:solidFill>
                </a:endParaRPr>
              </a:p>
            </p:txBody>
          </p:sp>
          <p:graphicFrame>
            <p:nvGraphicFramePr>
              <p:cNvPr id="43016" name="Object 8"/>
              <p:cNvGraphicFramePr>
                <a:graphicFrameLocks noChangeAspect="1"/>
              </p:cNvGraphicFramePr>
              <p:nvPr/>
            </p:nvGraphicFramePr>
            <p:xfrm>
              <a:off x="1316" y="3442"/>
              <a:ext cx="224" cy="34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896358" name="Equation" r:id="rId6" imgW="139680" imgH="215640" progId="Equation.3">
                      <p:embed/>
                    </p:oleObj>
                  </mc:Choice>
                  <mc:Fallback>
                    <p:oleObj name="Equation" r:id="rId6" imgW="139680" imgH="215640" progId="Equation.3">
                      <p:embed/>
                      <p:pic>
                        <p:nvPicPr>
                          <p:cNvPr id="0" name="Picture 124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316" y="3442"/>
                            <a:ext cx="224" cy="346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=""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14" name="Group 56"/>
            <p:cNvGrpSpPr>
              <a:grpSpLocks/>
            </p:cNvGrpSpPr>
            <p:nvPr/>
          </p:nvGrpSpPr>
          <p:grpSpPr bwMode="auto">
            <a:xfrm>
              <a:off x="1593" y="1674"/>
              <a:ext cx="264" cy="293"/>
              <a:chOff x="2224" y="3778"/>
              <a:chExt cx="280" cy="346"/>
            </a:xfrm>
          </p:grpSpPr>
          <p:sp>
            <p:nvSpPr>
              <p:cNvPr id="43044" name="Oval 57"/>
              <p:cNvSpPr>
                <a:spLocks noChangeArrowheads="1"/>
              </p:cNvSpPr>
              <p:nvPr/>
            </p:nvSpPr>
            <p:spPr bwMode="auto">
              <a:xfrm>
                <a:off x="2224" y="3840"/>
                <a:ext cx="280" cy="280"/>
              </a:xfrm>
              <a:prstGeom prst="ellipse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CA" sz="1600">
                  <a:solidFill>
                    <a:srgbClr val="000000"/>
                  </a:solidFill>
                  <a:latin typeface="Tahoma" pitchFamily="34" charset="0"/>
                </a:endParaRPr>
              </a:p>
            </p:txBody>
          </p:sp>
          <p:graphicFrame>
            <p:nvGraphicFramePr>
              <p:cNvPr id="43015" name="Object 7"/>
              <p:cNvGraphicFramePr>
                <a:graphicFrameLocks noChangeAspect="1"/>
              </p:cNvGraphicFramePr>
              <p:nvPr/>
            </p:nvGraphicFramePr>
            <p:xfrm>
              <a:off x="2224" y="3778"/>
              <a:ext cx="264" cy="34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896359" name="Equation" r:id="rId8" imgW="164880" imgH="215640" progId="Equation.3">
                      <p:embed/>
                    </p:oleObj>
                  </mc:Choice>
                  <mc:Fallback>
                    <p:oleObj name="Equation" r:id="rId8" imgW="164880" imgH="215640" progId="Equation.3">
                      <p:embed/>
                      <p:pic>
                        <p:nvPicPr>
                          <p:cNvPr id="0" name="Picture 125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224" y="3778"/>
                            <a:ext cx="264" cy="346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=""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15" name="Group 59"/>
            <p:cNvGrpSpPr>
              <a:grpSpLocks/>
            </p:cNvGrpSpPr>
            <p:nvPr/>
          </p:nvGrpSpPr>
          <p:grpSpPr bwMode="auto">
            <a:xfrm>
              <a:off x="1107" y="1778"/>
              <a:ext cx="264" cy="310"/>
              <a:chOff x="3160" y="3800"/>
              <a:chExt cx="280" cy="366"/>
            </a:xfrm>
          </p:grpSpPr>
          <p:sp>
            <p:nvSpPr>
              <p:cNvPr id="43043" name="Oval 60"/>
              <p:cNvSpPr>
                <a:spLocks noChangeArrowheads="1"/>
              </p:cNvSpPr>
              <p:nvPr/>
            </p:nvSpPr>
            <p:spPr bwMode="auto">
              <a:xfrm>
                <a:off x="3160" y="3872"/>
                <a:ext cx="280" cy="280"/>
              </a:xfrm>
              <a:prstGeom prst="ellipse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>
                  <a:solidFill>
                    <a:srgbClr val="000000"/>
                  </a:solidFill>
                </a:endParaRPr>
              </a:p>
            </p:txBody>
          </p:sp>
          <p:graphicFrame>
            <p:nvGraphicFramePr>
              <p:cNvPr id="43014" name="Object 6"/>
              <p:cNvGraphicFramePr>
                <a:graphicFrameLocks noChangeAspect="1"/>
              </p:cNvGraphicFramePr>
              <p:nvPr/>
            </p:nvGraphicFramePr>
            <p:xfrm>
              <a:off x="3170" y="3800"/>
              <a:ext cx="244" cy="36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896360" name="Equation" r:id="rId10" imgW="152280" imgH="228600" progId="Equation.3">
                      <p:embed/>
                    </p:oleObj>
                  </mc:Choice>
                  <mc:Fallback>
                    <p:oleObj name="Equation" r:id="rId10" imgW="152280" imgH="228600" progId="Equation.3">
                      <p:embed/>
                      <p:pic>
                        <p:nvPicPr>
                          <p:cNvPr id="0" name="Picture 12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1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170" y="3800"/>
                            <a:ext cx="244" cy="366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=""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16" name="Group 62"/>
            <p:cNvGrpSpPr>
              <a:grpSpLocks/>
            </p:cNvGrpSpPr>
            <p:nvPr/>
          </p:nvGrpSpPr>
          <p:grpSpPr bwMode="auto">
            <a:xfrm>
              <a:off x="869" y="2290"/>
              <a:ext cx="265" cy="294"/>
              <a:chOff x="4071" y="3826"/>
              <a:chExt cx="281" cy="347"/>
            </a:xfrm>
          </p:grpSpPr>
          <p:sp>
            <p:nvSpPr>
              <p:cNvPr id="43042" name="Oval 63"/>
              <p:cNvSpPr>
                <a:spLocks noChangeArrowheads="1"/>
              </p:cNvSpPr>
              <p:nvPr/>
            </p:nvSpPr>
            <p:spPr bwMode="auto">
              <a:xfrm>
                <a:off x="4072" y="3888"/>
                <a:ext cx="280" cy="280"/>
              </a:xfrm>
              <a:prstGeom prst="ellipse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>
                  <a:solidFill>
                    <a:srgbClr val="000000"/>
                  </a:solidFill>
                </a:endParaRPr>
              </a:p>
            </p:txBody>
          </p:sp>
          <p:graphicFrame>
            <p:nvGraphicFramePr>
              <p:cNvPr id="43013" name="Object 5"/>
              <p:cNvGraphicFramePr>
                <a:graphicFrameLocks noChangeAspect="1"/>
              </p:cNvGraphicFramePr>
              <p:nvPr/>
            </p:nvGraphicFramePr>
            <p:xfrm>
              <a:off x="4071" y="3826"/>
              <a:ext cx="265" cy="34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896361" name="Equation" r:id="rId12" imgW="164880" imgH="215640" progId="Equation.3">
                      <p:embed/>
                    </p:oleObj>
                  </mc:Choice>
                  <mc:Fallback>
                    <p:oleObj name="Equation" r:id="rId12" imgW="164880" imgH="215640" progId="Equation.3">
                      <p:embed/>
                      <p:pic>
                        <p:nvPicPr>
                          <p:cNvPr id="0" name="Picture 127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3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071" y="3826"/>
                            <a:ext cx="265" cy="347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=""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17" name="Group 65"/>
            <p:cNvGrpSpPr>
              <a:grpSpLocks/>
            </p:cNvGrpSpPr>
            <p:nvPr/>
          </p:nvGrpSpPr>
          <p:grpSpPr bwMode="auto">
            <a:xfrm>
              <a:off x="1880" y="2386"/>
              <a:ext cx="264" cy="310"/>
              <a:chOff x="1216" y="2898"/>
              <a:chExt cx="280" cy="366"/>
            </a:xfrm>
          </p:grpSpPr>
          <p:sp>
            <p:nvSpPr>
              <p:cNvPr id="43041" name="Oval 66"/>
              <p:cNvSpPr>
                <a:spLocks noChangeArrowheads="1"/>
              </p:cNvSpPr>
              <p:nvPr/>
            </p:nvSpPr>
            <p:spPr bwMode="auto">
              <a:xfrm>
                <a:off x="1216" y="2970"/>
                <a:ext cx="280" cy="280"/>
              </a:xfrm>
              <a:prstGeom prst="ellipse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>
                  <a:solidFill>
                    <a:srgbClr val="000000"/>
                  </a:solidFill>
                </a:endParaRPr>
              </a:p>
            </p:txBody>
          </p:sp>
          <p:graphicFrame>
            <p:nvGraphicFramePr>
              <p:cNvPr id="43012" name="Object 4"/>
              <p:cNvGraphicFramePr>
                <a:graphicFrameLocks noChangeAspect="1"/>
              </p:cNvGraphicFramePr>
              <p:nvPr/>
            </p:nvGraphicFramePr>
            <p:xfrm>
              <a:off x="1216" y="2898"/>
              <a:ext cx="265" cy="36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896362" name="Equation" r:id="rId14" imgW="164880" imgH="228600" progId="Equation.3">
                      <p:embed/>
                    </p:oleObj>
                  </mc:Choice>
                  <mc:Fallback>
                    <p:oleObj name="Equation" r:id="rId14" imgW="164880" imgH="228600" progId="Equation.3">
                      <p:embed/>
                      <p:pic>
                        <p:nvPicPr>
                          <p:cNvPr id="0" name="Picture 128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216" y="2898"/>
                            <a:ext cx="265" cy="366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=""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18" name="Group 68"/>
            <p:cNvGrpSpPr>
              <a:grpSpLocks/>
            </p:cNvGrpSpPr>
            <p:nvPr/>
          </p:nvGrpSpPr>
          <p:grpSpPr bwMode="auto">
            <a:xfrm>
              <a:off x="1360" y="2522"/>
              <a:ext cx="264" cy="310"/>
              <a:chOff x="752" y="3042"/>
              <a:chExt cx="280" cy="366"/>
            </a:xfrm>
          </p:grpSpPr>
          <p:sp>
            <p:nvSpPr>
              <p:cNvPr id="43040" name="Oval 69"/>
              <p:cNvSpPr>
                <a:spLocks noChangeArrowheads="1"/>
              </p:cNvSpPr>
              <p:nvPr/>
            </p:nvSpPr>
            <p:spPr bwMode="auto">
              <a:xfrm>
                <a:off x="752" y="3114"/>
                <a:ext cx="280" cy="280"/>
              </a:xfrm>
              <a:prstGeom prst="ellipse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>
                  <a:solidFill>
                    <a:srgbClr val="000000"/>
                  </a:solidFill>
                </a:endParaRPr>
              </a:p>
            </p:txBody>
          </p:sp>
          <p:graphicFrame>
            <p:nvGraphicFramePr>
              <p:cNvPr id="43011" name="Object 3"/>
              <p:cNvGraphicFramePr>
                <a:graphicFrameLocks noChangeAspect="1"/>
              </p:cNvGraphicFramePr>
              <p:nvPr/>
            </p:nvGraphicFramePr>
            <p:xfrm>
              <a:off x="762" y="3042"/>
              <a:ext cx="245" cy="36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896363" name="Equation" r:id="rId16" imgW="152280" imgH="228600" progId="Equation.3">
                      <p:embed/>
                    </p:oleObj>
                  </mc:Choice>
                  <mc:Fallback>
                    <p:oleObj name="Equation" r:id="rId16" imgW="152280" imgH="228600" progId="Equation.3">
                      <p:embed/>
                      <p:pic>
                        <p:nvPicPr>
                          <p:cNvPr id="0" name="Picture 129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762" y="3042"/>
                            <a:ext cx="245" cy="366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=""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grpSp>
        <p:nvGrpSpPr>
          <p:cNvPr id="19" name="Group 77"/>
          <p:cNvGrpSpPr>
            <a:grpSpLocks/>
          </p:cNvGrpSpPr>
          <p:nvPr/>
        </p:nvGrpSpPr>
        <p:grpSpPr bwMode="auto">
          <a:xfrm>
            <a:off x="6032500" y="2019300"/>
            <a:ext cx="1612900" cy="1638300"/>
            <a:chOff x="3928" y="1872"/>
            <a:chExt cx="1016" cy="1032"/>
          </a:xfrm>
        </p:grpSpPr>
        <p:sp>
          <p:nvSpPr>
            <p:cNvPr id="43027" name="Oval 78"/>
            <p:cNvSpPr>
              <a:spLocks noChangeArrowheads="1"/>
            </p:cNvSpPr>
            <p:nvPr/>
          </p:nvSpPr>
          <p:spPr bwMode="auto">
            <a:xfrm>
              <a:off x="3928" y="2472"/>
              <a:ext cx="104" cy="96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43028" name="Oval 79"/>
            <p:cNvSpPr>
              <a:spLocks noChangeArrowheads="1"/>
            </p:cNvSpPr>
            <p:nvPr/>
          </p:nvSpPr>
          <p:spPr bwMode="auto">
            <a:xfrm>
              <a:off x="4216" y="2808"/>
              <a:ext cx="104" cy="96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43029" name="Oval 80"/>
            <p:cNvSpPr>
              <a:spLocks noChangeArrowheads="1"/>
            </p:cNvSpPr>
            <p:nvPr/>
          </p:nvSpPr>
          <p:spPr bwMode="auto">
            <a:xfrm>
              <a:off x="4840" y="2112"/>
              <a:ext cx="104" cy="96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43030" name="Oval 81"/>
            <p:cNvSpPr>
              <a:spLocks noChangeArrowheads="1"/>
            </p:cNvSpPr>
            <p:nvPr/>
          </p:nvSpPr>
          <p:spPr bwMode="auto">
            <a:xfrm>
              <a:off x="4648" y="2624"/>
              <a:ext cx="104" cy="96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43031" name="Oval 82"/>
            <p:cNvSpPr>
              <a:spLocks noChangeArrowheads="1"/>
            </p:cNvSpPr>
            <p:nvPr/>
          </p:nvSpPr>
          <p:spPr bwMode="auto">
            <a:xfrm>
              <a:off x="4504" y="1872"/>
              <a:ext cx="104" cy="96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43032" name="Oval 83"/>
            <p:cNvSpPr>
              <a:spLocks noChangeArrowheads="1"/>
            </p:cNvSpPr>
            <p:nvPr/>
          </p:nvSpPr>
          <p:spPr bwMode="auto">
            <a:xfrm>
              <a:off x="4024" y="2056"/>
              <a:ext cx="104" cy="96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</p:grpSp>
      <p:sp>
        <p:nvSpPr>
          <p:cNvPr id="573536" name="Text Box 96"/>
          <p:cNvSpPr txBox="1">
            <a:spLocks noChangeArrowheads="1"/>
          </p:cNvSpPr>
          <p:nvPr/>
        </p:nvSpPr>
        <p:spPr bwMode="auto">
          <a:xfrm>
            <a:off x="719138" y="4227513"/>
            <a:ext cx="7848600" cy="2647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400" dirty="0"/>
              <a:t>With this form of the energy function, we can minimize using dynamic programming, with the </a:t>
            </a:r>
            <a:r>
              <a:rPr lang="en-US" sz="2400" i="1" dirty="0" err="1"/>
              <a:t>Viterbi</a:t>
            </a:r>
            <a:r>
              <a:rPr lang="en-US" sz="2400" i="1" dirty="0"/>
              <a:t> </a:t>
            </a:r>
            <a:r>
              <a:rPr lang="en-US" sz="2400" dirty="0"/>
              <a:t>algorithm</a:t>
            </a:r>
            <a:r>
              <a:rPr lang="en-US" sz="2400" i="1" dirty="0"/>
              <a:t>.</a:t>
            </a:r>
          </a:p>
          <a:p>
            <a:endParaRPr lang="en-US" sz="2400" i="1" dirty="0"/>
          </a:p>
          <a:p>
            <a:r>
              <a:rPr lang="en-US" sz="2400" dirty="0"/>
              <a:t>Iterate until optimal position for each point is the center of the box, i.e., the snake is optimal in the local search space constrained by boxes.</a:t>
            </a:r>
          </a:p>
          <a:p>
            <a:endParaRPr lang="en-US" sz="2400" dirty="0"/>
          </a:p>
        </p:txBody>
      </p:sp>
      <p:sp>
        <p:nvSpPr>
          <p:cNvPr id="43092" name="Rectangle 84"/>
          <p:cNvSpPr>
            <a:spLocks noChangeArrowheads="1"/>
          </p:cNvSpPr>
          <p:nvPr/>
        </p:nvSpPr>
        <p:spPr bwMode="auto">
          <a:xfrm>
            <a:off x="6653213" y="6553200"/>
            <a:ext cx="2427287" cy="290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300">
                <a:solidFill>
                  <a:srgbClr val="000000"/>
                </a:solidFill>
              </a:rPr>
              <a:t>[Amini, Weymouth, Jain, 1990]</a:t>
            </a:r>
          </a:p>
        </p:txBody>
      </p:sp>
      <p:sp>
        <p:nvSpPr>
          <p:cNvPr id="43094" name="TextBox 9"/>
          <p:cNvSpPr txBox="1">
            <a:spLocks noChangeArrowheads="1"/>
          </p:cNvSpPr>
          <p:nvPr/>
        </p:nvSpPr>
        <p:spPr bwMode="auto">
          <a:xfrm>
            <a:off x="7451725" y="6340475"/>
            <a:ext cx="1943100" cy="292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300"/>
              <a:t>Fig from  Y. Boykov</a:t>
            </a:r>
          </a:p>
        </p:txBody>
      </p:sp>
      <p:sp>
        <p:nvSpPr>
          <p:cNvPr id="83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52400"/>
            <a:ext cx="9144000" cy="1143000"/>
          </a:xfrm>
        </p:spPr>
        <p:txBody>
          <a:bodyPr/>
          <a:lstStyle/>
          <a:p>
            <a:pPr eaLnBrk="1" hangingPunct="1"/>
            <a:r>
              <a:rPr lang="en-US" sz="4000" dirty="0"/>
              <a:t>Energy minimization: </a:t>
            </a:r>
            <a:br>
              <a:rPr lang="en-US" sz="4000" dirty="0"/>
            </a:br>
            <a:r>
              <a:rPr lang="en-US" sz="4000" dirty="0"/>
              <a:t>dynamic programming</a:t>
            </a:r>
          </a:p>
        </p:txBody>
      </p:sp>
      <p:sp>
        <p:nvSpPr>
          <p:cNvPr id="81" name="Slide Number Placeholder 80"/>
          <p:cNvSpPr>
            <a:spLocks noGrp="1"/>
          </p:cNvSpPr>
          <p:nvPr>
            <p:ph type="sldNum" sz="quarter" idx="12"/>
          </p:nvPr>
        </p:nvSpPr>
        <p:spPr>
          <a:xfrm>
            <a:off x="6553200" y="6096000"/>
            <a:ext cx="2133600" cy="476250"/>
          </a:xfrm>
        </p:spPr>
        <p:txBody>
          <a:bodyPr/>
          <a:lstStyle/>
          <a:p>
            <a:pPr>
              <a:defRPr/>
            </a:pPr>
            <a:fld id="{0FDB6392-078D-4450-A240-BFDE83E99939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  <p:sp>
        <p:nvSpPr>
          <p:cNvPr id="82" name="TextBox 81"/>
          <p:cNvSpPr txBox="1"/>
          <p:nvPr/>
        </p:nvSpPr>
        <p:spPr>
          <a:xfrm>
            <a:off x="0" y="6581001"/>
            <a:ext cx="5943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Slide credit: Kristen </a:t>
            </a:r>
            <a:r>
              <a:rPr lang="en-US" sz="1200" dirty="0" err="1"/>
              <a:t>Grauman</a:t>
            </a:r>
            <a:endParaRPr lang="en-US" sz="12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5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5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3536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6082" name="Object 2"/>
          <p:cNvGraphicFramePr>
            <a:graphicFrameLocks noChangeAspect="1"/>
          </p:cNvGraphicFramePr>
          <p:nvPr/>
        </p:nvGraphicFramePr>
        <p:xfrm>
          <a:off x="1042988" y="1985963"/>
          <a:ext cx="6080125" cy="573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585" name="Equation" r:id="rId4" imgW="2425680" imgH="228600" progId="Equation.3">
                  <p:embed/>
                </p:oleObj>
              </mc:Choice>
              <mc:Fallback>
                <p:oleObj name="Equation" r:id="rId4" imgW="2425680" imgH="228600" progId="Equation.3">
                  <p:embed/>
                  <p:pic>
                    <p:nvPicPr>
                      <p:cNvPr id="0" name="Picture 17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2988" y="1985963"/>
                        <a:ext cx="6080125" cy="5730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6093" name="Text Box 5"/>
          <p:cNvSpPr txBox="1">
            <a:spLocks noChangeArrowheads="1"/>
          </p:cNvSpPr>
          <p:nvPr/>
        </p:nvSpPr>
        <p:spPr bwMode="auto">
          <a:xfrm>
            <a:off x="431800" y="1446213"/>
            <a:ext cx="7340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>
                <a:solidFill>
                  <a:srgbClr val="000000"/>
                </a:solidFill>
              </a:rPr>
              <a:t>DP can be applied to optimize an open ended snake </a:t>
            </a:r>
          </a:p>
        </p:txBody>
      </p:sp>
      <p:sp>
        <p:nvSpPr>
          <p:cNvPr id="575495" name="Text Box 7"/>
          <p:cNvSpPr txBox="1">
            <a:spLocks noChangeArrowheads="1"/>
          </p:cNvSpPr>
          <p:nvPr/>
        </p:nvSpPr>
        <p:spPr bwMode="auto">
          <a:xfrm>
            <a:off x="519113" y="3859213"/>
            <a:ext cx="862488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>
                <a:solidFill>
                  <a:srgbClr val="000000"/>
                </a:solidFill>
              </a:rPr>
              <a:t>For a closed snake, a “loop” is introduced into the total energy.</a:t>
            </a:r>
          </a:p>
        </p:txBody>
      </p:sp>
      <p:grpSp>
        <p:nvGrpSpPr>
          <p:cNvPr id="46095" name="Group 49"/>
          <p:cNvGrpSpPr>
            <a:grpSpLocks/>
          </p:cNvGrpSpPr>
          <p:nvPr/>
        </p:nvGrpSpPr>
        <p:grpSpPr bwMode="auto">
          <a:xfrm>
            <a:off x="2781300" y="2665413"/>
            <a:ext cx="3414713" cy="858837"/>
            <a:chOff x="1752" y="1698"/>
            <a:chExt cx="2151" cy="541"/>
          </a:xfrm>
        </p:grpSpPr>
        <p:sp>
          <p:nvSpPr>
            <p:cNvPr id="46117" name="Freeform 12"/>
            <p:cNvSpPr>
              <a:spLocks/>
            </p:cNvSpPr>
            <p:nvPr/>
          </p:nvSpPr>
          <p:spPr bwMode="auto">
            <a:xfrm>
              <a:off x="1999" y="1783"/>
              <a:ext cx="1599" cy="436"/>
            </a:xfrm>
            <a:custGeom>
              <a:avLst/>
              <a:gdLst>
                <a:gd name="T0" fmla="*/ 0 w 1599"/>
                <a:gd name="T1" fmla="*/ 0 h 727"/>
                <a:gd name="T2" fmla="*/ 204 w 1599"/>
                <a:gd name="T3" fmla="*/ 85 h 727"/>
                <a:gd name="T4" fmla="*/ 265 w 1599"/>
                <a:gd name="T5" fmla="*/ 147 h 727"/>
                <a:gd name="T6" fmla="*/ 508 w 1599"/>
                <a:gd name="T7" fmla="*/ 144 h 727"/>
                <a:gd name="T8" fmla="*/ 689 w 1599"/>
                <a:gd name="T9" fmla="*/ 72 h 727"/>
                <a:gd name="T10" fmla="*/ 924 w 1599"/>
                <a:gd name="T11" fmla="*/ 57 h 727"/>
                <a:gd name="T12" fmla="*/ 1038 w 1599"/>
                <a:gd name="T13" fmla="*/ 113 h 727"/>
                <a:gd name="T14" fmla="*/ 1190 w 1599"/>
                <a:gd name="T15" fmla="*/ 115 h 727"/>
                <a:gd name="T16" fmla="*/ 1432 w 1599"/>
                <a:gd name="T17" fmla="*/ 72 h 727"/>
                <a:gd name="T18" fmla="*/ 1599 w 1599"/>
                <a:gd name="T19" fmla="*/ 57 h 72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599"/>
                <a:gd name="T31" fmla="*/ 0 h 727"/>
                <a:gd name="T32" fmla="*/ 1599 w 1599"/>
                <a:gd name="T33" fmla="*/ 727 h 727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599" h="727">
                  <a:moveTo>
                    <a:pt x="0" y="0"/>
                  </a:moveTo>
                  <a:cubicBezTo>
                    <a:pt x="80" y="140"/>
                    <a:pt x="160" y="280"/>
                    <a:pt x="204" y="394"/>
                  </a:cubicBezTo>
                  <a:cubicBezTo>
                    <a:pt x="248" y="508"/>
                    <a:pt x="214" y="637"/>
                    <a:pt x="265" y="682"/>
                  </a:cubicBezTo>
                  <a:cubicBezTo>
                    <a:pt x="316" y="727"/>
                    <a:pt x="437" y="725"/>
                    <a:pt x="508" y="667"/>
                  </a:cubicBezTo>
                  <a:cubicBezTo>
                    <a:pt x="579" y="609"/>
                    <a:pt x="620" y="400"/>
                    <a:pt x="689" y="333"/>
                  </a:cubicBezTo>
                  <a:cubicBezTo>
                    <a:pt x="758" y="266"/>
                    <a:pt x="866" y="233"/>
                    <a:pt x="924" y="265"/>
                  </a:cubicBezTo>
                  <a:cubicBezTo>
                    <a:pt x="982" y="297"/>
                    <a:pt x="994" y="479"/>
                    <a:pt x="1038" y="523"/>
                  </a:cubicBezTo>
                  <a:cubicBezTo>
                    <a:pt x="1082" y="567"/>
                    <a:pt x="1124" y="562"/>
                    <a:pt x="1190" y="530"/>
                  </a:cubicBezTo>
                  <a:cubicBezTo>
                    <a:pt x="1256" y="498"/>
                    <a:pt x="1364" y="377"/>
                    <a:pt x="1432" y="333"/>
                  </a:cubicBezTo>
                  <a:cubicBezTo>
                    <a:pt x="1500" y="289"/>
                    <a:pt x="1571" y="275"/>
                    <a:pt x="1599" y="265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graphicFrame>
          <p:nvGraphicFramePr>
            <p:cNvPr id="46090" name="Object 10"/>
            <p:cNvGraphicFramePr>
              <a:graphicFrameLocks noChangeAspect="1"/>
            </p:cNvGraphicFramePr>
            <p:nvPr/>
          </p:nvGraphicFramePr>
          <p:xfrm>
            <a:off x="1752" y="1698"/>
            <a:ext cx="190" cy="26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6586" name="Equation" r:id="rId6" imgW="152280" imgH="215640" progId="Equation.3">
                    <p:embed/>
                  </p:oleObj>
                </mc:Choice>
                <mc:Fallback>
                  <p:oleObj name="Equation" r:id="rId6" imgW="152280" imgH="215640" progId="Equation.3">
                    <p:embed/>
                    <p:pic>
                      <p:nvPicPr>
                        <p:cNvPr id="0" name="Picture 17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52" y="1698"/>
                          <a:ext cx="190" cy="26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6091" name="Object 11"/>
            <p:cNvGraphicFramePr>
              <a:graphicFrameLocks noChangeAspect="1"/>
            </p:cNvGraphicFramePr>
            <p:nvPr/>
          </p:nvGraphicFramePr>
          <p:xfrm>
            <a:off x="3699" y="1856"/>
            <a:ext cx="204" cy="28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6587" name="Equation" r:id="rId8" imgW="164880" imgH="228600" progId="Equation.3">
                    <p:embed/>
                  </p:oleObj>
                </mc:Choice>
                <mc:Fallback>
                  <p:oleObj name="Equation" r:id="rId8" imgW="164880" imgH="228600" progId="Equation.3">
                    <p:embed/>
                    <p:pic>
                      <p:nvPicPr>
                        <p:cNvPr id="0" name="Picture 17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99" y="1856"/>
                          <a:ext cx="204" cy="28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6118" name="Oval 15"/>
            <p:cNvSpPr>
              <a:spLocks noChangeArrowheads="1"/>
            </p:cNvSpPr>
            <p:nvPr/>
          </p:nvSpPr>
          <p:spPr bwMode="auto">
            <a:xfrm>
              <a:off x="1990" y="1760"/>
              <a:ext cx="56" cy="56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46119" name="Oval 16"/>
            <p:cNvSpPr>
              <a:spLocks noChangeArrowheads="1"/>
            </p:cNvSpPr>
            <p:nvPr/>
          </p:nvSpPr>
          <p:spPr bwMode="auto">
            <a:xfrm>
              <a:off x="2116" y="1928"/>
              <a:ext cx="56" cy="56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46120" name="Oval 17"/>
            <p:cNvSpPr>
              <a:spLocks noChangeArrowheads="1"/>
            </p:cNvSpPr>
            <p:nvPr/>
          </p:nvSpPr>
          <p:spPr bwMode="auto">
            <a:xfrm>
              <a:off x="2212" y="2094"/>
              <a:ext cx="56" cy="56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46121" name="Oval 18"/>
            <p:cNvSpPr>
              <a:spLocks noChangeArrowheads="1"/>
            </p:cNvSpPr>
            <p:nvPr/>
          </p:nvSpPr>
          <p:spPr bwMode="auto">
            <a:xfrm>
              <a:off x="2350" y="2183"/>
              <a:ext cx="56" cy="56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46122" name="Oval 19"/>
            <p:cNvSpPr>
              <a:spLocks noChangeArrowheads="1"/>
            </p:cNvSpPr>
            <p:nvPr/>
          </p:nvSpPr>
          <p:spPr bwMode="auto">
            <a:xfrm>
              <a:off x="2516" y="2132"/>
              <a:ext cx="56" cy="56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46123" name="Oval 20"/>
            <p:cNvSpPr>
              <a:spLocks noChangeArrowheads="1"/>
            </p:cNvSpPr>
            <p:nvPr/>
          </p:nvSpPr>
          <p:spPr bwMode="auto">
            <a:xfrm>
              <a:off x="2661" y="1962"/>
              <a:ext cx="56" cy="56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46124" name="Oval 21"/>
            <p:cNvSpPr>
              <a:spLocks noChangeArrowheads="1"/>
            </p:cNvSpPr>
            <p:nvPr/>
          </p:nvSpPr>
          <p:spPr bwMode="auto">
            <a:xfrm>
              <a:off x="2862" y="1918"/>
              <a:ext cx="56" cy="56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46125" name="Oval 22"/>
            <p:cNvSpPr>
              <a:spLocks noChangeArrowheads="1"/>
            </p:cNvSpPr>
            <p:nvPr/>
          </p:nvSpPr>
          <p:spPr bwMode="auto">
            <a:xfrm>
              <a:off x="3007" y="2070"/>
              <a:ext cx="56" cy="56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46126" name="Oval 23"/>
            <p:cNvSpPr>
              <a:spLocks noChangeArrowheads="1"/>
            </p:cNvSpPr>
            <p:nvPr/>
          </p:nvSpPr>
          <p:spPr bwMode="auto">
            <a:xfrm>
              <a:off x="3187" y="2075"/>
              <a:ext cx="56" cy="56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46127" name="Oval 24"/>
            <p:cNvSpPr>
              <a:spLocks noChangeArrowheads="1"/>
            </p:cNvSpPr>
            <p:nvPr/>
          </p:nvSpPr>
          <p:spPr bwMode="auto">
            <a:xfrm>
              <a:off x="3388" y="1968"/>
              <a:ext cx="56" cy="56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46128" name="Oval 25"/>
            <p:cNvSpPr>
              <a:spLocks noChangeArrowheads="1"/>
            </p:cNvSpPr>
            <p:nvPr/>
          </p:nvSpPr>
          <p:spPr bwMode="auto">
            <a:xfrm>
              <a:off x="3547" y="1924"/>
              <a:ext cx="56" cy="56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</p:grpSp>
      <p:grpSp>
        <p:nvGrpSpPr>
          <p:cNvPr id="3" name="Group 52"/>
          <p:cNvGrpSpPr>
            <a:grpSpLocks/>
          </p:cNvGrpSpPr>
          <p:nvPr/>
        </p:nvGrpSpPr>
        <p:grpSpPr bwMode="auto">
          <a:xfrm>
            <a:off x="3314700" y="4318000"/>
            <a:ext cx="5308600" cy="1528763"/>
            <a:chOff x="2088" y="2835"/>
            <a:chExt cx="3344" cy="963"/>
          </a:xfrm>
        </p:grpSpPr>
        <p:sp>
          <p:nvSpPr>
            <p:cNvPr id="46115" name="Line 50"/>
            <p:cNvSpPr>
              <a:spLocks noChangeShapeType="1"/>
            </p:cNvSpPr>
            <p:nvPr/>
          </p:nvSpPr>
          <p:spPr bwMode="auto">
            <a:xfrm>
              <a:off x="2088" y="3638"/>
              <a:ext cx="14" cy="160"/>
            </a:xfrm>
            <a:prstGeom prst="line">
              <a:avLst/>
            </a:prstGeom>
            <a:noFill/>
            <a:ln w="76200">
              <a:solidFill>
                <a:schemeClr val="accent2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116" name="Rectangle 8"/>
            <p:cNvSpPr>
              <a:spLocks noChangeArrowheads="1"/>
            </p:cNvSpPr>
            <p:nvPr/>
          </p:nvSpPr>
          <p:spPr bwMode="auto">
            <a:xfrm>
              <a:off x="4469" y="2835"/>
              <a:ext cx="963" cy="481"/>
            </a:xfrm>
            <a:prstGeom prst="rect">
              <a:avLst/>
            </a:prstGeom>
            <a:noFill/>
            <a:ln w="9525">
              <a:solidFill>
                <a:schemeClr val="accent2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</p:grpSp>
      <p:grpSp>
        <p:nvGrpSpPr>
          <p:cNvPr id="4" name="Group 53"/>
          <p:cNvGrpSpPr>
            <a:grpSpLocks/>
          </p:cNvGrpSpPr>
          <p:nvPr/>
        </p:nvGrpSpPr>
        <p:grpSpPr bwMode="auto">
          <a:xfrm>
            <a:off x="787400" y="4406900"/>
            <a:ext cx="7831138" cy="2082800"/>
            <a:chOff x="496" y="2891"/>
            <a:chExt cx="4933" cy="1312"/>
          </a:xfrm>
        </p:grpSpPr>
        <p:graphicFrame>
          <p:nvGraphicFramePr>
            <p:cNvPr id="46083" name="Object 3"/>
            <p:cNvGraphicFramePr>
              <a:graphicFrameLocks noChangeAspect="1"/>
            </p:cNvGraphicFramePr>
            <p:nvPr/>
          </p:nvGraphicFramePr>
          <p:xfrm>
            <a:off x="496" y="2891"/>
            <a:ext cx="4933" cy="36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6588" name="Equation" r:id="rId10" imgW="3124080" imgH="228600" progId="Equation.3">
                    <p:embed/>
                  </p:oleObj>
                </mc:Choice>
                <mc:Fallback>
                  <p:oleObj name="Equation" r:id="rId10" imgW="3124080" imgH="228600" progId="Equation.3">
                    <p:embed/>
                    <p:pic>
                      <p:nvPicPr>
                        <p:cNvPr id="0" name="Picture 17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96" y="2891"/>
                          <a:ext cx="4933" cy="361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46098" name="Group 51"/>
            <p:cNvGrpSpPr>
              <a:grpSpLocks/>
            </p:cNvGrpSpPr>
            <p:nvPr/>
          </p:nvGrpSpPr>
          <p:grpSpPr bwMode="auto">
            <a:xfrm>
              <a:off x="1867" y="3215"/>
              <a:ext cx="1636" cy="988"/>
              <a:chOff x="1867" y="3215"/>
              <a:chExt cx="1636" cy="988"/>
            </a:xfrm>
          </p:grpSpPr>
          <p:sp>
            <p:nvSpPr>
              <p:cNvPr id="46099" name="Freeform 26"/>
              <p:cNvSpPr>
                <a:spLocks/>
              </p:cNvSpPr>
              <p:nvPr/>
            </p:nvSpPr>
            <p:spPr bwMode="auto">
              <a:xfrm>
                <a:off x="2076" y="3411"/>
                <a:ext cx="1427" cy="556"/>
              </a:xfrm>
              <a:custGeom>
                <a:avLst/>
                <a:gdLst>
                  <a:gd name="T0" fmla="*/ 318 w 1427"/>
                  <a:gd name="T1" fmla="*/ 31 h 556"/>
                  <a:gd name="T2" fmla="*/ 48 w 1427"/>
                  <a:gd name="T3" fmla="*/ 148 h 556"/>
                  <a:gd name="T4" fmla="*/ 55 w 1427"/>
                  <a:gd name="T5" fmla="*/ 417 h 556"/>
                  <a:gd name="T6" fmla="*/ 376 w 1427"/>
                  <a:gd name="T7" fmla="*/ 549 h 556"/>
                  <a:gd name="T8" fmla="*/ 704 w 1427"/>
                  <a:gd name="T9" fmla="*/ 461 h 556"/>
                  <a:gd name="T10" fmla="*/ 1039 w 1427"/>
                  <a:gd name="T11" fmla="*/ 447 h 556"/>
                  <a:gd name="T12" fmla="*/ 1236 w 1427"/>
                  <a:gd name="T13" fmla="*/ 454 h 556"/>
                  <a:gd name="T14" fmla="*/ 1404 w 1427"/>
                  <a:gd name="T15" fmla="*/ 250 h 556"/>
                  <a:gd name="T16" fmla="*/ 1098 w 1427"/>
                  <a:gd name="T17" fmla="*/ 24 h 556"/>
                  <a:gd name="T18" fmla="*/ 726 w 1427"/>
                  <a:gd name="T19" fmla="*/ 104 h 556"/>
                  <a:gd name="T20" fmla="*/ 449 w 1427"/>
                  <a:gd name="T21" fmla="*/ 60 h 556"/>
                  <a:gd name="T22" fmla="*/ 318 w 1427"/>
                  <a:gd name="T23" fmla="*/ 31 h 55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1427"/>
                  <a:gd name="T37" fmla="*/ 0 h 556"/>
                  <a:gd name="T38" fmla="*/ 1427 w 1427"/>
                  <a:gd name="T39" fmla="*/ 556 h 55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1427" h="556">
                    <a:moveTo>
                      <a:pt x="318" y="31"/>
                    </a:moveTo>
                    <a:cubicBezTo>
                      <a:pt x="251" y="46"/>
                      <a:pt x="92" y="84"/>
                      <a:pt x="48" y="148"/>
                    </a:cubicBezTo>
                    <a:cubicBezTo>
                      <a:pt x="4" y="212"/>
                      <a:pt x="0" y="350"/>
                      <a:pt x="55" y="417"/>
                    </a:cubicBezTo>
                    <a:cubicBezTo>
                      <a:pt x="110" y="484"/>
                      <a:pt x="268" y="542"/>
                      <a:pt x="376" y="549"/>
                    </a:cubicBezTo>
                    <a:cubicBezTo>
                      <a:pt x="484" y="556"/>
                      <a:pt x="593" y="478"/>
                      <a:pt x="704" y="461"/>
                    </a:cubicBezTo>
                    <a:cubicBezTo>
                      <a:pt x="815" y="444"/>
                      <a:pt x="950" y="448"/>
                      <a:pt x="1039" y="447"/>
                    </a:cubicBezTo>
                    <a:cubicBezTo>
                      <a:pt x="1128" y="446"/>
                      <a:pt x="1175" y="487"/>
                      <a:pt x="1236" y="454"/>
                    </a:cubicBezTo>
                    <a:cubicBezTo>
                      <a:pt x="1297" y="421"/>
                      <a:pt x="1427" y="322"/>
                      <a:pt x="1404" y="250"/>
                    </a:cubicBezTo>
                    <a:cubicBezTo>
                      <a:pt x="1381" y="178"/>
                      <a:pt x="1211" y="48"/>
                      <a:pt x="1098" y="24"/>
                    </a:cubicBezTo>
                    <a:cubicBezTo>
                      <a:pt x="985" y="0"/>
                      <a:pt x="834" y="98"/>
                      <a:pt x="726" y="104"/>
                    </a:cubicBezTo>
                    <a:cubicBezTo>
                      <a:pt x="618" y="110"/>
                      <a:pt x="516" y="71"/>
                      <a:pt x="449" y="60"/>
                    </a:cubicBezTo>
                    <a:cubicBezTo>
                      <a:pt x="382" y="49"/>
                      <a:pt x="385" y="16"/>
                      <a:pt x="318" y="31"/>
                    </a:cubicBezTo>
                    <a:close/>
                  </a:path>
                </a:pathLst>
              </a:custGeom>
              <a:noFill/>
              <a:ln w="38100">
                <a:solidFill>
                  <a:schemeClr val="accent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46100" name="Oval 27"/>
              <p:cNvSpPr>
                <a:spLocks noChangeArrowheads="1"/>
              </p:cNvSpPr>
              <p:nvPr/>
            </p:nvSpPr>
            <p:spPr bwMode="auto">
              <a:xfrm>
                <a:off x="2385" y="3406"/>
                <a:ext cx="56" cy="56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46101" name="Oval 28"/>
              <p:cNvSpPr>
                <a:spLocks noChangeArrowheads="1"/>
              </p:cNvSpPr>
              <p:nvPr/>
            </p:nvSpPr>
            <p:spPr bwMode="auto">
              <a:xfrm>
                <a:off x="2593" y="3481"/>
                <a:ext cx="56" cy="56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46102" name="Oval 29"/>
              <p:cNvSpPr>
                <a:spLocks noChangeArrowheads="1"/>
              </p:cNvSpPr>
              <p:nvPr/>
            </p:nvSpPr>
            <p:spPr bwMode="auto">
              <a:xfrm>
                <a:off x="2829" y="3493"/>
                <a:ext cx="56" cy="56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46103" name="Oval 30"/>
              <p:cNvSpPr>
                <a:spLocks noChangeArrowheads="1"/>
              </p:cNvSpPr>
              <p:nvPr/>
            </p:nvSpPr>
            <p:spPr bwMode="auto">
              <a:xfrm>
                <a:off x="3030" y="3421"/>
                <a:ext cx="56" cy="56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46104" name="Oval 31"/>
              <p:cNvSpPr>
                <a:spLocks noChangeArrowheads="1"/>
              </p:cNvSpPr>
              <p:nvPr/>
            </p:nvSpPr>
            <p:spPr bwMode="auto">
              <a:xfrm>
                <a:off x="3224" y="3461"/>
                <a:ext cx="56" cy="56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46105" name="Oval 32"/>
              <p:cNvSpPr>
                <a:spLocks noChangeArrowheads="1"/>
              </p:cNvSpPr>
              <p:nvPr/>
            </p:nvSpPr>
            <p:spPr bwMode="auto">
              <a:xfrm>
                <a:off x="3397" y="3571"/>
                <a:ext cx="56" cy="56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46106" name="Oval 33"/>
              <p:cNvSpPr>
                <a:spLocks noChangeArrowheads="1"/>
              </p:cNvSpPr>
              <p:nvPr/>
            </p:nvSpPr>
            <p:spPr bwMode="auto">
              <a:xfrm>
                <a:off x="3409" y="3744"/>
                <a:ext cx="56" cy="56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46107" name="Oval 34"/>
              <p:cNvSpPr>
                <a:spLocks noChangeArrowheads="1"/>
              </p:cNvSpPr>
              <p:nvPr/>
            </p:nvSpPr>
            <p:spPr bwMode="auto">
              <a:xfrm>
                <a:off x="3246" y="3861"/>
                <a:ext cx="56" cy="56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46108" name="Oval 35"/>
              <p:cNvSpPr>
                <a:spLocks noChangeArrowheads="1"/>
              </p:cNvSpPr>
              <p:nvPr/>
            </p:nvSpPr>
            <p:spPr bwMode="auto">
              <a:xfrm>
                <a:off x="3020" y="3838"/>
                <a:ext cx="56" cy="56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46109" name="Oval 36"/>
              <p:cNvSpPr>
                <a:spLocks noChangeArrowheads="1"/>
              </p:cNvSpPr>
              <p:nvPr/>
            </p:nvSpPr>
            <p:spPr bwMode="auto">
              <a:xfrm>
                <a:off x="2766" y="3857"/>
                <a:ext cx="56" cy="56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46110" name="Oval 37"/>
              <p:cNvSpPr>
                <a:spLocks noChangeArrowheads="1"/>
              </p:cNvSpPr>
              <p:nvPr/>
            </p:nvSpPr>
            <p:spPr bwMode="auto">
              <a:xfrm>
                <a:off x="2442" y="3939"/>
                <a:ext cx="56" cy="56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46111" name="Oval 38"/>
              <p:cNvSpPr>
                <a:spLocks noChangeArrowheads="1"/>
              </p:cNvSpPr>
              <p:nvPr/>
            </p:nvSpPr>
            <p:spPr bwMode="auto">
              <a:xfrm>
                <a:off x="2237" y="3895"/>
                <a:ext cx="56" cy="56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46112" name="Oval 39"/>
              <p:cNvSpPr>
                <a:spLocks noChangeArrowheads="1"/>
              </p:cNvSpPr>
              <p:nvPr/>
            </p:nvSpPr>
            <p:spPr bwMode="auto">
              <a:xfrm>
                <a:off x="2088" y="3795"/>
                <a:ext cx="56" cy="56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46113" name="Oval 40"/>
              <p:cNvSpPr>
                <a:spLocks noChangeArrowheads="1"/>
              </p:cNvSpPr>
              <p:nvPr/>
            </p:nvSpPr>
            <p:spPr bwMode="auto">
              <a:xfrm>
                <a:off x="2065" y="3604"/>
                <a:ext cx="56" cy="56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CA" sz="1600">
                  <a:solidFill>
                    <a:srgbClr val="000000"/>
                  </a:solidFill>
                  <a:latin typeface="Tahoma" pitchFamily="34" charset="0"/>
                </a:endParaRPr>
              </a:p>
            </p:txBody>
          </p:sp>
          <p:sp>
            <p:nvSpPr>
              <p:cNvPr id="46114" name="Oval 41"/>
              <p:cNvSpPr>
                <a:spLocks noChangeArrowheads="1"/>
              </p:cNvSpPr>
              <p:nvPr/>
            </p:nvSpPr>
            <p:spPr bwMode="auto">
              <a:xfrm>
                <a:off x="2175" y="3476"/>
                <a:ext cx="56" cy="56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CA" sz="1600">
                  <a:solidFill>
                    <a:srgbClr val="000000"/>
                  </a:solidFill>
                  <a:latin typeface="Tahoma" pitchFamily="34" charset="0"/>
                </a:endParaRPr>
              </a:p>
            </p:txBody>
          </p:sp>
          <p:graphicFrame>
            <p:nvGraphicFramePr>
              <p:cNvPr id="46084" name="Object 4"/>
              <p:cNvGraphicFramePr>
                <a:graphicFrameLocks noChangeAspect="1"/>
              </p:cNvGraphicFramePr>
              <p:nvPr/>
            </p:nvGraphicFramePr>
            <p:xfrm>
              <a:off x="1926" y="3744"/>
              <a:ext cx="190" cy="26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6589" name="Equation" r:id="rId12" imgW="152280" imgH="215640" progId="Equation.3">
                      <p:embed/>
                    </p:oleObj>
                  </mc:Choice>
                  <mc:Fallback>
                    <p:oleObj name="Equation" r:id="rId12" imgW="152280" imgH="215640" progId="Equation.3">
                      <p:embed/>
                      <p:pic>
                        <p:nvPicPr>
                          <p:cNvPr id="0" name="Picture 17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926" y="3744"/>
                            <a:ext cx="190" cy="267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=""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46085" name="Object 5"/>
              <p:cNvGraphicFramePr>
                <a:graphicFrameLocks noChangeAspect="1"/>
              </p:cNvGraphicFramePr>
              <p:nvPr/>
            </p:nvGraphicFramePr>
            <p:xfrm>
              <a:off x="1867" y="3444"/>
              <a:ext cx="204" cy="28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6590" name="Equation" r:id="rId13" imgW="164880" imgH="228600" progId="Equation.3">
                      <p:embed/>
                    </p:oleObj>
                  </mc:Choice>
                  <mc:Fallback>
                    <p:oleObj name="Equation" r:id="rId13" imgW="164880" imgH="228600" progId="Equation.3">
                      <p:embed/>
                      <p:pic>
                        <p:nvPicPr>
                          <p:cNvPr id="0" name="Picture 177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867" y="3444"/>
                            <a:ext cx="204" cy="284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=""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46086" name="Object 6"/>
              <p:cNvGraphicFramePr>
                <a:graphicFrameLocks noChangeAspect="1"/>
              </p:cNvGraphicFramePr>
              <p:nvPr/>
            </p:nvGraphicFramePr>
            <p:xfrm>
              <a:off x="2126" y="3882"/>
              <a:ext cx="206" cy="26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6591" name="Equation" r:id="rId14" imgW="164880" imgH="215640" progId="Equation.3">
                      <p:embed/>
                    </p:oleObj>
                  </mc:Choice>
                  <mc:Fallback>
                    <p:oleObj name="Equation" r:id="rId14" imgW="164880" imgH="215640" progId="Equation.3">
                      <p:embed/>
                      <p:pic>
                        <p:nvPicPr>
                          <p:cNvPr id="0" name="Picture 178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126" y="3882"/>
                            <a:ext cx="206" cy="267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=""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46087" name="Object 7"/>
              <p:cNvGraphicFramePr>
                <a:graphicFrameLocks noChangeAspect="1"/>
              </p:cNvGraphicFramePr>
              <p:nvPr/>
            </p:nvGraphicFramePr>
            <p:xfrm>
              <a:off x="1972" y="3215"/>
              <a:ext cx="317" cy="28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6592" name="Equation" r:id="rId16" imgW="253800" imgH="228600" progId="Equation.3">
                      <p:embed/>
                    </p:oleObj>
                  </mc:Choice>
                  <mc:Fallback>
                    <p:oleObj name="Equation" r:id="rId16" imgW="253800" imgH="228600" progId="Equation.3">
                      <p:embed/>
                      <p:pic>
                        <p:nvPicPr>
                          <p:cNvPr id="0" name="Picture 179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972" y="3215"/>
                            <a:ext cx="317" cy="282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=""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46088" name="Object 8"/>
              <p:cNvGraphicFramePr>
                <a:graphicFrameLocks noChangeAspect="1"/>
              </p:cNvGraphicFramePr>
              <p:nvPr/>
            </p:nvGraphicFramePr>
            <p:xfrm>
              <a:off x="2411" y="3920"/>
              <a:ext cx="206" cy="28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6593" name="Equation" r:id="rId18" imgW="164880" imgH="228600" progId="Equation.3">
                      <p:embed/>
                    </p:oleObj>
                  </mc:Choice>
                  <mc:Fallback>
                    <p:oleObj name="Equation" r:id="rId18" imgW="164880" imgH="228600" progId="Equation.3">
                      <p:embed/>
                      <p:pic>
                        <p:nvPicPr>
                          <p:cNvPr id="0" name="Picture 180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411" y="3920"/>
                            <a:ext cx="206" cy="283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=""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46089" name="Object 9"/>
              <p:cNvGraphicFramePr>
                <a:graphicFrameLocks noChangeAspect="1"/>
              </p:cNvGraphicFramePr>
              <p:nvPr/>
            </p:nvGraphicFramePr>
            <p:xfrm>
              <a:off x="2717" y="3848"/>
              <a:ext cx="206" cy="26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6594" name="Equation" r:id="rId20" imgW="164880" imgH="215640" progId="Equation.3">
                      <p:embed/>
                    </p:oleObj>
                  </mc:Choice>
                  <mc:Fallback>
                    <p:oleObj name="Equation" r:id="rId20" imgW="164880" imgH="215640" progId="Equation.3">
                      <p:embed/>
                      <p:pic>
                        <p:nvPicPr>
                          <p:cNvPr id="0" name="Picture 181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1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717" y="3848"/>
                            <a:ext cx="206" cy="268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=""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sp>
        <p:nvSpPr>
          <p:cNvPr id="46130" name="Text Box 50"/>
          <p:cNvSpPr txBox="1">
            <a:spLocks noChangeArrowheads="1"/>
          </p:cNvSpPr>
          <p:nvPr/>
        </p:nvSpPr>
        <p:spPr bwMode="auto">
          <a:xfrm>
            <a:off x="5740416" y="5192713"/>
            <a:ext cx="3348037" cy="157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342900" indent="-342900">
              <a:spcBef>
                <a:spcPct val="20000"/>
              </a:spcBef>
            </a:pPr>
            <a:r>
              <a:rPr lang="en-US" dirty="0"/>
              <a:t>Work around: </a:t>
            </a:r>
          </a:p>
          <a:p>
            <a:pPr marL="342900" indent="-342900">
              <a:spcBef>
                <a:spcPct val="20000"/>
              </a:spcBef>
              <a:buFontTx/>
              <a:buAutoNum type="arabicParenR"/>
            </a:pPr>
            <a:r>
              <a:rPr lang="en-US" dirty="0"/>
              <a:t>Fix v</a:t>
            </a:r>
            <a:r>
              <a:rPr lang="en-US" baseline="-25000" dirty="0"/>
              <a:t>1</a:t>
            </a:r>
            <a:r>
              <a:rPr lang="en-US" dirty="0"/>
              <a:t> and solve for rest .</a:t>
            </a:r>
          </a:p>
          <a:p>
            <a:pPr marL="342900" indent="-342900">
              <a:spcBef>
                <a:spcPct val="20000"/>
              </a:spcBef>
              <a:buFontTx/>
              <a:buAutoNum type="arabicParenR"/>
            </a:pPr>
            <a:r>
              <a:rPr lang="en-US" dirty="0"/>
              <a:t>Fix an intermediate node at its position found in (1), solve for rest.</a:t>
            </a:r>
          </a:p>
        </p:txBody>
      </p:sp>
      <p:sp>
        <p:nvSpPr>
          <p:cNvPr id="50" name="Rectangle 2"/>
          <p:cNvSpPr txBox="1">
            <a:spLocks noChangeArrowheads="1"/>
          </p:cNvSpPr>
          <p:nvPr/>
        </p:nvSpPr>
        <p:spPr bwMode="auto">
          <a:xfrm>
            <a:off x="0" y="152400"/>
            <a:ext cx="9144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Energy minimization: </a:t>
            </a:r>
            <a:b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</a:b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dynamic programming</a:t>
            </a:r>
          </a:p>
        </p:txBody>
      </p:sp>
      <p:sp>
        <p:nvSpPr>
          <p:cNvPr id="51" name="Slide Number Placeholder 50"/>
          <p:cNvSpPr>
            <a:spLocks noGrp="1"/>
          </p:cNvSpPr>
          <p:nvPr>
            <p:ph type="sldNum" sz="quarter" idx="12"/>
          </p:nvPr>
        </p:nvSpPr>
        <p:spPr>
          <a:xfrm>
            <a:off x="6705600" y="6457950"/>
            <a:ext cx="2133600" cy="476250"/>
          </a:xfrm>
        </p:spPr>
        <p:txBody>
          <a:bodyPr/>
          <a:lstStyle/>
          <a:p>
            <a:pPr>
              <a:defRPr/>
            </a:pPr>
            <a:fld id="{0FDB6392-078D-4450-A240-BFDE83E99939}" type="slidenum">
              <a:rPr lang="en-US" smtClean="0"/>
              <a:pPr>
                <a:defRPr/>
              </a:pPr>
              <a:t>46</a:t>
            </a:fld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0" y="6581001"/>
            <a:ext cx="5943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Slide credit: Kristen </a:t>
            </a:r>
            <a:r>
              <a:rPr lang="en-US" sz="1200" dirty="0" err="1"/>
              <a:t>Grauman</a:t>
            </a:r>
            <a:endParaRPr lang="en-US" sz="12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5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5495" grpId="0" autoUpdateAnimBg="0"/>
      <p:bldP spid="46130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Aspects we need to consider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Representation of the contours</a:t>
            </a:r>
          </a:p>
          <a:p>
            <a:r>
              <a:rPr lang="en-US" sz="2800" dirty="0"/>
              <a:t>Defining the energy functions</a:t>
            </a:r>
          </a:p>
          <a:p>
            <a:pPr lvl="1"/>
            <a:r>
              <a:rPr lang="en-US" sz="2400" dirty="0"/>
              <a:t>External</a:t>
            </a:r>
          </a:p>
          <a:p>
            <a:pPr lvl="1"/>
            <a:r>
              <a:rPr lang="en-US" sz="2400" dirty="0"/>
              <a:t>Internal</a:t>
            </a:r>
          </a:p>
          <a:p>
            <a:r>
              <a:rPr lang="en-US" sz="2800" dirty="0"/>
              <a:t>Minimizing the energy function</a:t>
            </a:r>
          </a:p>
          <a:p>
            <a:r>
              <a:rPr lang="en-US" sz="2800" dirty="0"/>
              <a:t>Extensions:</a:t>
            </a:r>
          </a:p>
          <a:p>
            <a:pPr lvl="1"/>
            <a:r>
              <a:rPr lang="en-US" sz="2400" dirty="0"/>
              <a:t>Tracking</a:t>
            </a:r>
          </a:p>
          <a:p>
            <a:pPr lvl="1"/>
            <a:r>
              <a:rPr lang="en-US" sz="2400" dirty="0"/>
              <a:t>Interactive segmentation</a:t>
            </a:r>
          </a:p>
          <a:p>
            <a:pPr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482544" y="4049721"/>
            <a:ext cx="6207210" cy="1716111"/>
          </a:xfrm>
          <a:prstGeom prst="rect">
            <a:avLst/>
          </a:prstGeom>
          <a:noFill/>
          <a:ln w="9525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FDB6392-078D-4450-A240-BFDE83E99939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0" y="6581001"/>
            <a:ext cx="5943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Slide credit: Kristen </a:t>
            </a:r>
            <a:r>
              <a:rPr lang="en-US" sz="1200" dirty="0" err="1"/>
              <a:t>Grauman</a:t>
            </a:r>
            <a:endParaRPr lang="en-US" sz="1200"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233" name="Rectangle 5"/>
          <p:cNvSpPr>
            <a:spLocks noGrp="1" noChangeArrowheads="1"/>
          </p:cNvSpPr>
          <p:nvPr>
            <p:ph type="title"/>
          </p:nvPr>
        </p:nvSpPr>
        <p:spPr>
          <a:xfrm>
            <a:off x="193734" y="0"/>
            <a:ext cx="8686800" cy="1143000"/>
          </a:xfrm>
        </p:spPr>
        <p:txBody>
          <a:bodyPr/>
          <a:lstStyle/>
          <a:p>
            <a:pPr eaLnBrk="1" hangingPunct="1"/>
            <a:r>
              <a:rPr lang="en-US" sz="4000" dirty="0"/>
              <a:t>Tracking via deformable contours</a:t>
            </a:r>
          </a:p>
        </p:txBody>
      </p:sp>
      <p:sp>
        <p:nvSpPr>
          <p:cNvPr id="607234" name="Text Box 7"/>
          <p:cNvSpPr txBox="1">
            <a:spLocks noChangeArrowheads="1"/>
          </p:cNvSpPr>
          <p:nvPr/>
        </p:nvSpPr>
        <p:spPr bwMode="auto">
          <a:xfrm>
            <a:off x="811161" y="1201707"/>
            <a:ext cx="7339113" cy="1938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457200" indent="-457200">
              <a:buFontTx/>
              <a:buAutoNum type="arabicPeriod"/>
            </a:pPr>
            <a:r>
              <a:rPr lang="en-US" sz="2400" dirty="0">
                <a:solidFill>
                  <a:srgbClr val="000000"/>
                </a:solidFill>
              </a:rPr>
              <a:t>Use final contour/model extracted at frame  </a:t>
            </a:r>
            <a:r>
              <a:rPr lang="en-US" sz="2400" i="1" dirty="0">
                <a:solidFill>
                  <a:srgbClr val="000000"/>
                </a:solidFill>
              </a:rPr>
              <a:t>t</a:t>
            </a:r>
            <a:r>
              <a:rPr lang="en-US" sz="2400" dirty="0">
                <a:solidFill>
                  <a:srgbClr val="000000"/>
                </a:solidFill>
              </a:rPr>
              <a:t>  as an initial solution for frame </a:t>
            </a:r>
            <a:r>
              <a:rPr lang="en-US" sz="2400" i="1" dirty="0">
                <a:solidFill>
                  <a:srgbClr val="000000"/>
                </a:solidFill>
              </a:rPr>
              <a:t>t+1</a:t>
            </a:r>
          </a:p>
          <a:p>
            <a:pPr marL="457200" indent="-457200">
              <a:buFontTx/>
              <a:buAutoNum type="arabicPeriod"/>
            </a:pPr>
            <a:r>
              <a:rPr lang="en-US" sz="2400" dirty="0">
                <a:solidFill>
                  <a:srgbClr val="000000"/>
                </a:solidFill>
              </a:rPr>
              <a:t>Evolve initial contour to fit exact object boundary at frame </a:t>
            </a:r>
            <a:r>
              <a:rPr lang="en-US" sz="2400" i="1" dirty="0">
                <a:solidFill>
                  <a:srgbClr val="000000"/>
                </a:solidFill>
              </a:rPr>
              <a:t>t+1</a:t>
            </a:r>
          </a:p>
          <a:p>
            <a:pPr marL="457200" indent="-457200">
              <a:buFontTx/>
              <a:buAutoNum type="arabicPeriod"/>
            </a:pPr>
            <a:r>
              <a:rPr lang="en-US" sz="2400" dirty="0">
                <a:solidFill>
                  <a:srgbClr val="000000"/>
                </a:solidFill>
              </a:rPr>
              <a:t>Repeat, initializing with most recent frame.</a:t>
            </a:r>
            <a:endParaRPr lang="en-US" sz="2400" i="1" dirty="0">
              <a:solidFill>
                <a:srgbClr val="000000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1723986" y="3173408"/>
            <a:ext cx="6072237" cy="3468736"/>
            <a:chOff x="1723986" y="3173408"/>
            <a:chExt cx="6072237" cy="3468736"/>
          </a:xfrm>
        </p:grpSpPr>
        <p:pic>
          <p:nvPicPr>
            <p:cNvPr id="4" name="Picture 5" descr="heart_lv_rv"/>
            <p:cNvPicPr>
              <a:picLocks noChangeAspect="1" noChangeArrowheads="1" noCrop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723986" y="3173408"/>
              <a:ext cx="3468735" cy="34687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" name="Text Box 6"/>
            <p:cNvSpPr txBox="1">
              <a:spLocks noChangeArrowheads="1"/>
            </p:cNvSpPr>
            <p:nvPr/>
          </p:nvSpPr>
          <p:spPr bwMode="auto">
            <a:xfrm>
              <a:off x="5302260" y="4706955"/>
              <a:ext cx="2493963" cy="581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600" dirty="0">
                  <a:solidFill>
                    <a:srgbClr val="000000"/>
                  </a:solidFill>
                  <a:latin typeface="Tahoma" pitchFamily="34" charset="0"/>
                </a:rPr>
                <a:t>Tracking Heart Ventricles </a:t>
              </a:r>
            </a:p>
            <a:p>
              <a:pPr algn="ctr"/>
              <a:r>
                <a:rPr lang="en-US" sz="1600" dirty="0">
                  <a:solidFill>
                    <a:srgbClr val="000000"/>
                  </a:solidFill>
                  <a:latin typeface="Tahoma" pitchFamily="34" charset="0"/>
                </a:rPr>
                <a:t>(multiple frames)</a:t>
              </a: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7596336" y="6613611"/>
            <a:ext cx="28443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Kristen </a:t>
            </a:r>
            <a:r>
              <a:rPr lang="en-US" sz="1400" dirty="0" err="1"/>
              <a:t>Grauman</a:t>
            </a:r>
            <a:endParaRPr lang="en-US" sz="1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FDB6392-078D-4450-A240-BFDE83E99939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2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2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2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7234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330" name="Text Box 29"/>
          <p:cNvSpPr txBox="1">
            <a:spLocks noChangeArrowheads="1"/>
          </p:cNvSpPr>
          <p:nvPr/>
        </p:nvSpPr>
        <p:spPr bwMode="auto">
          <a:xfrm>
            <a:off x="1447800" y="4114800"/>
            <a:ext cx="5922963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Tahoma" pitchFamily="34" charset="0"/>
                <a:hlinkClick r:id="rId7"/>
              </a:rPr>
              <a:t>Visual Dynamics Group</a:t>
            </a:r>
            <a:r>
              <a:rPr lang="en-US" sz="1400" dirty="0">
                <a:solidFill>
                  <a:srgbClr val="000000"/>
                </a:solidFill>
                <a:latin typeface="Tahoma" pitchFamily="34" charset="0"/>
              </a:rPr>
              <a:t>, Dept. Engineering Science, University of Oxford.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1103265" y="4816494"/>
            <a:ext cx="7401044" cy="1631216"/>
            <a:chOff x="1103265" y="4816494"/>
            <a:chExt cx="7401044" cy="1631216"/>
          </a:xfrm>
        </p:grpSpPr>
        <p:sp>
          <p:nvSpPr>
            <p:cNvPr id="611331" name="Text Box 30"/>
            <p:cNvSpPr txBox="1">
              <a:spLocks noChangeArrowheads="1"/>
            </p:cNvSpPr>
            <p:nvPr/>
          </p:nvSpPr>
          <p:spPr bwMode="auto">
            <a:xfrm>
              <a:off x="2779665" y="4816494"/>
              <a:ext cx="5724644" cy="16312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000" dirty="0">
                  <a:solidFill>
                    <a:srgbClr val="000000"/>
                  </a:solidFill>
                  <a:latin typeface="Tahoma" pitchFamily="34" charset="0"/>
                </a:rPr>
                <a:t>Traffic monitoring</a:t>
              </a:r>
            </a:p>
            <a:p>
              <a:r>
                <a:rPr lang="en-US" sz="2000" dirty="0">
                  <a:solidFill>
                    <a:srgbClr val="000000"/>
                  </a:solidFill>
                  <a:latin typeface="Tahoma" pitchFamily="34" charset="0"/>
                </a:rPr>
                <a:t>Human-computer interaction</a:t>
              </a:r>
            </a:p>
            <a:p>
              <a:r>
                <a:rPr lang="en-US" sz="2000" dirty="0">
                  <a:solidFill>
                    <a:srgbClr val="000000"/>
                  </a:solidFill>
                  <a:latin typeface="Tahoma" pitchFamily="34" charset="0"/>
                </a:rPr>
                <a:t>Animation</a:t>
              </a:r>
            </a:p>
            <a:p>
              <a:r>
                <a:rPr lang="en-US" sz="2000" dirty="0">
                  <a:solidFill>
                    <a:srgbClr val="000000"/>
                  </a:solidFill>
                  <a:latin typeface="Tahoma" pitchFamily="34" charset="0"/>
                </a:rPr>
                <a:t>Surveillance</a:t>
              </a:r>
            </a:p>
            <a:p>
              <a:r>
                <a:rPr lang="en-US" sz="2000" dirty="0">
                  <a:solidFill>
                    <a:srgbClr val="000000"/>
                  </a:solidFill>
                  <a:latin typeface="Tahoma" pitchFamily="34" charset="0"/>
                </a:rPr>
                <a:t>Computer assisted diagnosis in medical imaging </a:t>
              </a:r>
            </a:p>
          </p:txBody>
        </p:sp>
        <p:sp>
          <p:nvSpPr>
            <p:cNvPr id="611332" name="Text Box 31"/>
            <p:cNvSpPr txBox="1">
              <a:spLocks noChangeArrowheads="1"/>
            </p:cNvSpPr>
            <p:nvPr/>
          </p:nvSpPr>
          <p:spPr bwMode="auto">
            <a:xfrm>
              <a:off x="1103265" y="4816494"/>
              <a:ext cx="1626023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000" dirty="0">
                  <a:solidFill>
                    <a:srgbClr val="000000"/>
                  </a:solidFill>
                  <a:latin typeface="Tahoma" pitchFamily="34" charset="0"/>
                </a:rPr>
                <a:t>Applications:</a:t>
              </a:r>
            </a:p>
          </p:txBody>
        </p:sp>
      </p:grpSp>
      <p:pic>
        <p:nvPicPr>
          <p:cNvPr id="9" name="leafmv.mpg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030240" y="1411658"/>
            <a:ext cx="3359196" cy="2519397"/>
          </a:xfrm>
          <a:prstGeom prst="rect">
            <a:avLst/>
          </a:prstGeom>
        </p:spPr>
      </p:pic>
      <p:pic>
        <p:nvPicPr>
          <p:cNvPr id="10" name="cat.mpg">
            <a:hlinkClick r:id="" action="ppaction://media"/>
          </p:cNvPr>
          <p:cNvPicPr/>
          <p:nvPr>
            <a:videoFile r:link="rId4"/>
            <p:extLst>
              <p:ext uri="{DAA4B4D4-6D71-4841-9C94-3DE7FCFB9230}">
                <p14:media xmlns:p14="http://schemas.microsoft.com/office/powerpoint/2010/main" r:link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681539" y="1384272"/>
            <a:ext cx="3468735" cy="2601551"/>
          </a:xfrm>
          <a:prstGeom prst="rect">
            <a:avLst/>
          </a:prstGeom>
        </p:spPr>
      </p:pic>
      <p:sp>
        <p:nvSpPr>
          <p:cNvPr id="11" name="Rectangle 5"/>
          <p:cNvSpPr txBox="1">
            <a:spLocks noChangeArrowheads="1"/>
          </p:cNvSpPr>
          <p:nvPr/>
        </p:nvSpPr>
        <p:spPr bwMode="auto">
          <a:xfrm>
            <a:off x="193734" y="0"/>
            <a:ext cx="86868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Tracking via deformable contours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596336" y="6613611"/>
            <a:ext cx="28443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Kristen </a:t>
            </a:r>
            <a:r>
              <a:rPr lang="en-US" sz="1400" dirty="0" err="1"/>
              <a:t>Grauman</a:t>
            </a:r>
            <a:endParaRPr lang="en-US" sz="1400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FDB6392-078D-4450-A240-BFDE83E99939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693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11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>
                <p:cTn id="22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Announcements</a:t>
            </a:r>
          </a:p>
        </p:txBody>
      </p:sp>
      <p:sp>
        <p:nvSpPr>
          <p:cNvPr id="147459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1" indent="0">
              <a:buNone/>
            </a:pPr>
            <a:endParaRPr lang="en-US" dirty="0">
              <a:latin typeface="Arial" charset="0"/>
              <a:ea typeface="ＭＳ Ｐゴシック" charset="0"/>
            </a:endParaRPr>
          </a:p>
          <a:p>
            <a:r>
              <a:rPr lang="en-US" dirty="0">
                <a:latin typeface="Arial" charset="0"/>
                <a:ea typeface="ＭＳ Ｐゴシック" charset="0"/>
              </a:rPr>
              <a:t>PS3</a:t>
            </a:r>
          </a:p>
          <a:p>
            <a:pPr lvl="1"/>
            <a:r>
              <a:rPr lang="en-US" dirty="0">
                <a:latin typeface="Arial" charset="0"/>
                <a:ea typeface="ＭＳ Ｐゴシック" charset="0"/>
              </a:rPr>
              <a:t>Due October 24</a:t>
            </a:r>
            <a:r>
              <a:rPr lang="en-US" baseline="30000" dirty="0">
                <a:latin typeface="Arial" charset="0"/>
                <a:ea typeface="ＭＳ Ｐゴシック" charset="0"/>
              </a:rPr>
              <a:t>th</a:t>
            </a:r>
            <a:endParaRPr lang="en-US" dirty="0">
              <a:latin typeface="Arial" charset="0"/>
              <a:ea typeface="ＭＳ Ｐゴシック" charset="0"/>
            </a:endParaRPr>
          </a:p>
          <a:p>
            <a:pPr marL="0" indent="0">
              <a:buNone/>
            </a:pPr>
            <a:endParaRPr lang="en-US" dirty="0">
              <a:latin typeface="Arial" charset="0"/>
              <a:ea typeface="ＭＳ Ｐゴシック" charset="0"/>
            </a:endParaRPr>
          </a:p>
          <a:p>
            <a:r>
              <a:rPr lang="en-US" dirty="0">
                <a:latin typeface="Arial" charset="0"/>
                <a:ea typeface="ＭＳ Ｐゴシック" charset="0"/>
              </a:rPr>
              <a:t>Midterm / first update</a:t>
            </a:r>
          </a:p>
          <a:p>
            <a:pPr lvl="1"/>
            <a:r>
              <a:rPr lang="en-US" dirty="0">
                <a:latin typeface="Arial" charset="0"/>
                <a:ea typeface="ＭＳ Ｐゴシック" charset="0"/>
              </a:rPr>
              <a:t>Due October 31st</a:t>
            </a:r>
          </a:p>
          <a:p>
            <a:pPr lvl="1"/>
            <a:endParaRPr lang="en-US" dirty="0">
              <a:latin typeface="Arial" charset="0"/>
              <a:ea typeface="ＭＳ Ｐゴシック" charset="0"/>
            </a:endParaRPr>
          </a:p>
        </p:txBody>
      </p:sp>
      <p:sp>
        <p:nvSpPr>
          <p:cNvPr id="148483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3E27EE47-1932-5F4F-A356-4612674B7E51}" type="slidenum">
              <a:rPr lang="en-US" sz="1400" b="0"/>
              <a:pPr eaLnBrk="1" hangingPunct="1"/>
              <a:t>5</a:t>
            </a:fld>
            <a:endParaRPr lang="en-US" sz="1400" b="0"/>
          </a:p>
        </p:txBody>
      </p:sp>
      <p:sp>
        <p:nvSpPr>
          <p:cNvPr id="148484" name="TextBox 4"/>
          <p:cNvSpPr txBox="1">
            <a:spLocks noChangeArrowheads="1"/>
          </p:cNvSpPr>
          <p:nvPr/>
        </p:nvSpPr>
        <p:spPr bwMode="auto">
          <a:xfrm>
            <a:off x="-36513" y="6611938"/>
            <a:ext cx="4075113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 b="0"/>
              <a:t>Slide credit: Adapted by Devi Parikh from Kristen Grauman</a:t>
            </a:r>
          </a:p>
        </p:txBody>
      </p:sp>
    </p:spTree>
    <p:extLst>
      <p:ext uri="{BB962C8B-B14F-4D97-AF65-F5344CB8AC3E}">
        <p14:creationId xmlns:p14="http://schemas.microsoft.com/office/powerpoint/2010/main" val="1263909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7459" grpId="0" build="p" bldLvl="2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9518" y="0"/>
            <a:ext cx="8229600" cy="1143000"/>
          </a:xfrm>
        </p:spPr>
        <p:txBody>
          <a:bodyPr/>
          <a:lstStyle/>
          <a:p>
            <a:r>
              <a:rPr lang="en-US" dirty="0"/>
              <a:t>3D active contours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 rot="16200000">
            <a:off x="-3989404" y="2949643"/>
            <a:ext cx="8229600" cy="250792"/>
          </a:xfrm>
        </p:spPr>
        <p:txBody>
          <a:bodyPr/>
          <a:lstStyle/>
          <a:p>
            <a:r>
              <a:rPr lang="en-US" sz="1400" dirty="0" err="1"/>
              <a:t>Jörgen</a:t>
            </a:r>
            <a:r>
              <a:rPr lang="en-US" sz="1400" dirty="0"/>
              <a:t> </a:t>
            </a:r>
            <a:r>
              <a:rPr lang="en-US" sz="1400" dirty="0" err="1"/>
              <a:t>Ahlberg</a:t>
            </a:r>
            <a:endParaRPr lang="en-US" sz="1400" dirty="0"/>
          </a:p>
          <a:p>
            <a:r>
              <a:rPr lang="en-US" sz="1400" dirty="0"/>
              <a:t>http://www.cvl.isy.liu.se/ScOut/Masters/Papers/Ex1708.pdf</a:t>
            </a:r>
          </a:p>
        </p:txBody>
      </p:sp>
      <p:pic>
        <p:nvPicPr>
          <p:cNvPr id="88781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066055" y="1094702"/>
            <a:ext cx="4915803" cy="55474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7596336" y="6613611"/>
            <a:ext cx="28443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Kristen </a:t>
            </a:r>
            <a:r>
              <a:rPr lang="en-US" sz="1400" dirty="0" err="1"/>
              <a:t>Grauman</a:t>
            </a:r>
            <a:endParaRPr lang="en-US" sz="1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FDB6392-078D-4450-A240-BFDE83E99939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042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292100" y="1600200"/>
            <a:ext cx="8750300" cy="4191000"/>
          </a:xfrm>
        </p:spPr>
        <p:txBody>
          <a:bodyPr/>
          <a:lstStyle/>
          <a:p>
            <a:pPr eaLnBrk="1" hangingPunct="1"/>
            <a:r>
              <a:rPr lang="en-US" sz="2400" dirty="0"/>
              <a:t>May over-smooth the boundary</a:t>
            </a:r>
          </a:p>
          <a:p>
            <a:pPr eaLnBrk="1" hangingPunct="1"/>
            <a:endParaRPr lang="en-US" dirty="0"/>
          </a:p>
          <a:p>
            <a:pPr eaLnBrk="1" hangingPunct="1"/>
            <a:endParaRPr lang="en-US" dirty="0"/>
          </a:p>
          <a:p>
            <a:pPr eaLnBrk="1" hangingPunct="1"/>
            <a:endParaRPr lang="en-US" sz="2400" dirty="0"/>
          </a:p>
          <a:p>
            <a:pPr eaLnBrk="1" hangingPunct="1"/>
            <a:r>
              <a:rPr lang="en-US" sz="2400" dirty="0"/>
              <a:t>Cannot follow topological changes of objects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928688" y="4414851"/>
            <a:ext cx="7704137" cy="923925"/>
            <a:chOff x="928688" y="4414851"/>
            <a:chExt cx="7704137" cy="923925"/>
          </a:xfrm>
        </p:grpSpPr>
        <p:sp>
          <p:nvSpPr>
            <p:cNvPr id="599048" name="Freeform 1034"/>
            <p:cNvSpPr>
              <a:spLocks/>
            </p:cNvSpPr>
            <p:nvPr/>
          </p:nvSpPr>
          <p:spPr bwMode="auto">
            <a:xfrm>
              <a:off x="930275" y="4441838"/>
              <a:ext cx="854075" cy="874713"/>
            </a:xfrm>
            <a:custGeom>
              <a:avLst/>
              <a:gdLst>
                <a:gd name="T0" fmla="*/ 2147483647 w 744"/>
                <a:gd name="T1" fmla="*/ 2147483647 h 688"/>
                <a:gd name="T2" fmla="*/ 2147483647 w 744"/>
                <a:gd name="T3" fmla="*/ 2147483647 h 688"/>
                <a:gd name="T4" fmla="*/ 2147483647 w 744"/>
                <a:gd name="T5" fmla="*/ 2147483647 h 688"/>
                <a:gd name="T6" fmla="*/ 2147483647 w 744"/>
                <a:gd name="T7" fmla="*/ 2147483647 h 688"/>
                <a:gd name="T8" fmla="*/ 2147483647 w 744"/>
                <a:gd name="T9" fmla="*/ 2147483647 h 688"/>
                <a:gd name="T10" fmla="*/ 2147483647 w 744"/>
                <a:gd name="T11" fmla="*/ 2147483647 h 688"/>
                <a:gd name="T12" fmla="*/ 2147483647 w 744"/>
                <a:gd name="T13" fmla="*/ 2147483647 h 688"/>
                <a:gd name="T14" fmla="*/ 2147483647 w 744"/>
                <a:gd name="T15" fmla="*/ 2147483647 h 688"/>
                <a:gd name="T16" fmla="*/ 2147483647 w 744"/>
                <a:gd name="T17" fmla="*/ 2147483647 h 688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744"/>
                <a:gd name="T28" fmla="*/ 0 h 688"/>
                <a:gd name="T29" fmla="*/ 744 w 744"/>
                <a:gd name="T30" fmla="*/ 688 h 688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744" h="688">
                  <a:moveTo>
                    <a:pt x="721" y="164"/>
                  </a:moveTo>
                  <a:cubicBezTo>
                    <a:pt x="721" y="102"/>
                    <a:pt x="744" y="60"/>
                    <a:pt x="699" y="35"/>
                  </a:cubicBezTo>
                  <a:cubicBezTo>
                    <a:pt x="654" y="10"/>
                    <a:pt x="555" y="0"/>
                    <a:pt x="449" y="13"/>
                  </a:cubicBezTo>
                  <a:cubicBezTo>
                    <a:pt x="343" y="26"/>
                    <a:pt x="124" y="37"/>
                    <a:pt x="62" y="111"/>
                  </a:cubicBezTo>
                  <a:cubicBezTo>
                    <a:pt x="0" y="185"/>
                    <a:pt x="32" y="371"/>
                    <a:pt x="77" y="460"/>
                  </a:cubicBezTo>
                  <a:cubicBezTo>
                    <a:pt x="122" y="549"/>
                    <a:pt x="243" y="611"/>
                    <a:pt x="335" y="642"/>
                  </a:cubicBezTo>
                  <a:cubicBezTo>
                    <a:pt x="427" y="673"/>
                    <a:pt x="569" y="688"/>
                    <a:pt x="630" y="649"/>
                  </a:cubicBezTo>
                  <a:cubicBezTo>
                    <a:pt x="691" y="610"/>
                    <a:pt x="683" y="492"/>
                    <a:pt x="699" y="407"/>
                  </a:cubicBezTo>
                  <a:cubicBezTo>
                    <a:pt x="715" y="322"/>
                    <a:pt x="721" y="226"/>
                    <a:pt x="721" y="164"/>
                  </a:cubicBezTo>
                  <a:close/>
                </a:path>
              </a:pathLst>
            </a:custGeom>
            <a:solidFill>
              <a:schemeClr val="folHlink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599049" name="Freeform 1036"/>
            <p:cNvSpPr>
              <a:spLocks/>
            </p:cNvSpPr>
            <p:nvPr/>
          </p:nvSpPr>
          <p:spPr bwMode="auto">
            <a:xfrm>
              <a:off x="1419225" y="4448188"/>
              <a:ext cx="1055688" cy="869950"/>
            </a:xfrm>
            <a:custGeom>
              <a:avLst/>
              <a:gdLst>
                <a:gd name="T0" fmla="*/ 2147483647 w 847"/>
                <a:gd name="T1" fmla="*/ 2147483647 h 685"/>
                <a:gd name="T2" fmla="*/ 2147483647 w 847"/>
                <a:gd name="T3" fmla="*/ 2147483647 h 685"/>
                <a:gd name="T4" fmla="*/ 2147483647 w 847"/>
                <a:gd name="T5" fmla="*/ 0 h 685"/>
                <a:gd name="T6" fmla="*/ 2147483647 w 847"/>
                <a:gd name="T7" fmla="*/ 2147483647 h 685"/>
                <a:gd name="T8" fmla="*/ 2147483647 w 847"/>
                <a:gd name="T9" fmla="*/ 2147483647 h 685"/>
                <a:gd name="T10" fmla="*/ 2147483647 w 847"/>
                <a:gd name="T11" fmla="*/ 2147483647 h 685"/>
                <a:gd name="T12" fmla="*/ 2147483647 w 847"/>
                <a:gd name="T13" fmla="*/ 2147483647 h 685"/>
                <a:gd name="T14" fmla="*/ 2147483647 w 847"/>
                <a:gd name="T15" fmla="*/ 2147483647 h 685"/>
                <a:gd name="T16" fmla="*/ 2147483647 w 847"/>
                <a:gd name="T17" fmla="*/ 2147483647 h 685"/>
                <a:gd name="T18" fmla="*/ 2147483647 w 847"/>
                <a:gd name="T19" fmla="*/ 2147483647 h 685"/>
                <a:gd name="T20" fmla="*/ 2147483647 w 847"/>
                <a:gd name="T21" fmla="*/ 2147483647 h 685"/>
                <a:gd name="T22" fmla="*/ 2147483647 w 847"/>
                <a:gd name="T23" fmla="*/ 2147483647 h 68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847"/>
                <a:gd name="T37" fmla="*/ 0 h 685"/>
                <a:gd name="T38" fmla="*/ 847 w 847"/>
                <a:gd name="T39" fmla="*/ 685 h 685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847" h="685">
                  <a:moveTo>
                    <a:pt x="88" y="258"/>
                  </a:moveTo>
                  <a:cubicBezTo>
                    <a:pt x="128" y="192"/>
                    <a:pt x="203" y="96"/>
                    <a:pt x="247" y="53"/>
                  </a:cubicBezTo>
                  <a:cubicBezTo>
                    <a:pt x="291" y="10"/>
                    <a:pt x="306" y="0"/>
                    <a:pt x="353" y="0"/>
                  </a:cubicBezTo>
                  <a:cubicBezTo>
                    <a:pt x="400" y="0"/>
                    <a:pt x="463" y="23"/>
                    <a:pt x="527" y="53"/>
                  </a:cubicBezTo>
                  <a:cubicBezTo>
                    <a:pt x="591" y="83"/>
                    <a:pt x="687" y="123"/>
                    <a:pt x="739" y="182"/>
                  </a:cubicBezTo>
                  <a:cubicBezTo>
                    <a:pt x="791" y="241"/>
                    <a:pt x="847" y="350"/>
                    <a:pt x="838" y="409"/>
                  </a:cubicBezTo>
                  <a:cubicBezTo>
                    <a:pt x="829" y="468"/>
                    <a:pt x="755" y="498"/>
                    <a:pt x="686" y="538"/>
                  </a:cubicBezTo>
                  <a:cubicBezTo>
                    <a:pt x="617" y="578"/>
                    <a:pt x="499" y="629"/>
                    <a:pt x="421" y="652"/>
                  </a:cubicBezTo>
                  <a:cubicBezTo>
                    <a:pt x="343" y="675"/>
                    <a:pt x="270" y="685"/>
                    <a:pt x="217" y="675"/>
                  </a:cubicBezTo>
                  <a:cubicBezTo>
                    <a:pt x="164" y="665"/>
                    <a:pt x="138" y="629"/>
                    <a:pt x="103" y="591"/>
                  </a:cubicBezTo>
                  <a:cubicBezTo>
                    <a:pt x="68" y="553"/>
                    <a:pt x="8" y="501"/>
                    <a:pt x="4" y="447"/>
                  </a:cubicBezTo>
                  <a:cubicBezTo>
                    <a:pt x="0" y="393"/>
                    <a:pt x="48" y="324"/>
                    <a:pt x="88" y="258"/>
                  </a:cubicBezTo>
                  <a:close/>
                </a:path>
              </a:pathLst>
            </a:custGeom>
            <a:solidFill>
              <a:schemeClr val="folHlink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599050" name="Freeform 1037"/>
            <p:cNvSpPr>
              <a:spLocks/>
            </p:cNvSpPr>
            <p:nvPr/>
          </p:nvSpPr>
          <p:spPr bwMode="auto">
            <a:xfrm>
              <a:off x="3673475" y="4429138"/>
              <a:ext cx="854075" cy="874713"/>
            </a:xfrm>
            <a:custGeom>
              <a:avLst/>
              <a:gdLst>
                <a:gd name="T0" fmla="*/ 2147483647 w 744"/>
                <a:gd name="T1" fmla="*/ 2147483647 h 688"/>
                <a:gd name="T2" fmla="*/ 2147483647 w 744"/>
                <a:gd name="T3" fmla="*/ 2147483647 h 688"/>
                <a:gd name="T4" fmla="*/ 2147483647 w 744"/>
                <a:gd name="T5" fmla="*/ 2147483647 h 688"/>
                <a:gd name="T6" fmla="*/ 2147483647 w 744"/>
                <a:gd name="T7" fmla="*/ 2147483647 h 688"/>
                <a:gd name="T8" fmla="*/ 2147483647 w 744"/>
                <a:gd name="T9" fmla="*/ 2147483647 h 688"/>
                <a:gd name="T10" fmla="*/ 2147483647 w 744"/>
                <a:gd name="T11" fmla="*/ 2147483647 h 688"/>
                <a:gd name="T12" fmla="*/ 2147483647 w 744"/>
                <a:gd name="T13" fmla="*/ 2147483647 h 688"/>
                <a:gd name="T14" fmla="*/ 2147483647 w 744"/>
                <a:gd name="T15" fmla="*/ 2147483647 h 688"/>
                <a:gd name="T16" fmla="*/ 2147483647 w 744"/>
                <a:gd name="T17" fmla="*/ 2147483647 h 688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744"/>
                <a:gd name="T28" fmla="*/ 0 h 688"/>
                <a:gd name="T29" fmla="*/ 744 w 744"/>
                <a:gd name="T30" fmla="*/ 688 h 688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744" h="688">
                  <a:moveTo>
                    <a:pt x="721" y="164"/>
                  </a:moveTo>
                  <a:cubicBezTo>
                    <a:pt x="721" y="102"/>
                    <a:pt x="744" y="60"/>
                    <a:pt x="699" y="35"/>
                  </a:cubicBezTo>
                  <a:cubicBezTo>
                    <a:pt x="654" y="10"/>
                    <a:pt x="555" y="0"/>
                    <a:pt x="449" y="13"/>
                  </a:cubicBezTo>
                  <a:cubicBezTo>
                    <a:pt x="343" y="26"/>
                    <a:pt x="124" y="37"/>
                    <a:pt x="62" y="111"/>
                  </a:cubicBezTo>
                  <a:cubicBezTo>
                    <a:pt x="0" y="185"/>
                    <a:pt x="32" y="371"/>
                    <a:pt x="77" y="460"/>
                  </a:cubicBezTo>
                  <a:cubicBezTo>
                    <a:pt x="122" y="549"/>
                    <a:pt x="243" y="611"/>
                    <a:pt x="335" y="642"/>
                  </a:cubicBezTo>
                  <a:cubicBezTo>
                    <a:pt x="427" y="673"/>
                    <a:pt x="569" y="688"/>
                    <a:pt x="630" y="649"/>
                  </a:cubicBezTo>
                  <a:cubicBezTo>
                    <a:pt x="691" y="610"/>
                    <a:pt x="683" y="492"/>
                    <a:pt x="699" y="407"/>
                  </a:cubicBezTo>
                  <a:cubicBezTo>
                    <a:pt x="715" y="322"/>
                    <a:pt x="721" y="226"/>
                    <a:pt x="721" y="164"/>
                  </a:cubicBezTo>
                  <a:close/>
                </a:path>
              </a:pathLst>
            </a:custGeom>
            <a:solidFill>
              <a:schemeClr val="folHlink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599051" name="Freeform 1038"/>
            <p:cNvSpPr>
              <a:spLocks/>
            </p:cNvSpPr>
            <p:nvPr/>
          </p:nvSpPr>
          <p:spPr bwMode="auto">
            <a:xfrm>
              <a:off x="4378325" y="4435488"/>
              <a:ext cx="1055688" cy="869950"/>
            </a:xfrm>
            <a:custGeom>
              <a:avLst/>
              <a:gdLst>
                <a:gd name="T0" fmla="*/ 2147483647 w 847"/>
                <a:gd name="T1" fmla="*/ 2147483647 h 685"/>
                <a:gd name="T2" fmla="*/ 2147483647 w 847"/>
                <a:gd name="T3" fmla="*/ 2147483647 h 685"/>
                <a:gd name="T4" fmla="*/ 2147483647 w 847"/>
                <a:gd name="T5" fmla="*/ 0 h 685"/>
                <a:gd name="T6" fmla="*/ 2147483647 w 847"/>
                <a:gd name="T7" fmla="*/ 2147483647 h 685"/>
                <a:gd name="T8" fmla="*/ 2147483647 w 847"/>
                <a:gd name="T9" fmla="*/ 2147483647 h 685"/>
                <a:gd name="T10" fmla="*/ 2147483647 w 847"/>
                <a:gd name="T11" fmla="*/ 2147483647 h 685"/>
                <a:gd name="T12" fmla="*/ 2147483647 w 847"/>
                <a:gd name="T13" fmla="*/ 2147483647 h 685"/>
                <a:gd name="T14" fmla="*/ 2147483647 w 847"/>
                <a:gd name="T15" fmla="*/ 2147483647 h 685"/>
                <a:gd name="T16" fmla="*/ 2147483647 w 847"/>
                <a:gd name="T17" fmla="*/ 2147483647 h 685"/>
                <a:gd name="T18" fmla="*/ 2147483647 w 847"/>
                <a:gd name="T19" fmla="*/ 2147483647 h 685"/>
                <a:gd name="T20" fmla="*/ 2147483647 w 847"/>
                <a:gd name="T21" fmla="*/ 2147483647 h 685"/>
                <a:gd name="T22" fmla="*/ 2147483647 w 847"/>
                <a:gd name="T23" fmla="*/ 2147483647 h 68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847"/>
                <a:gd name="T37" fmla="*/ 0 h 685"/>
                <a:gd name="T38" fmla="*/ 847 w 847"/>
                <a:gd name="T39" fmla="*/ 685 h 685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847" h="685">
                  <a:moveTo>
                    <a:pt x="88" y="258"/>
                  </a:moveTo>
                  <a:cubicBezTo>
                    <a:pt x="128" y="192"/>
                    <a:pt x="203" y="96"/>
                    <a:pt x="247" y="53"/>
                  </a:cubicBezTo>
                  <a:cubicBezTo>
                    <a:pt x="291" y="10"/>
                    <a:pt x="306" y="0"/>
                    <a:pt x="353" y="0"/>
                  </a:cubicBezTo>
                  <a:cubicBezTo>
                    <a:pt x="400" y="0"/>
                    <a:pt x="463" y="23"/>
                    <a:pt x="527" y="53"/>
                  </a:cubicBezTo>
                  <a:cubicBezTo>
                    <a:pt x="591" y="83"/>
                    <a:pt x="687" y="123"/>
                    <a:pt x="739" y="182"/>
                  </a:cubicBezTo>
                  <a:cubicBezTo>
                    <a:pt x="791" y="241"/>
                    <a:pt x="847" y="350"/>
                    <a:pt x="838" y="409"/>
                  </a:cubicBezTo>
                  <a:cubicBezTo>
                    <a:pt x="829" y="468"/>
                    <a:pt x="755" y="498"/>
                    <a:pt x="686" y="538"/>
                  </a:cubicBezTo>
                  <a:cubicBezTo>
                    <a:pt x="617" y="578"/>
                    <a:pt x="499" y="629"/>
                    <a:pt x="421" y="652"/>
                  </a:cubicBezTo>
                  <a:cubicBezTo>
                    <a:pt x="343" y="675"/>
                    <a:pt x="270" y="685"/>
                    <a:pt x="217" y="675"/>
                  </a:cubicBezTo>
                  <a:cubicBezTo>
                    <a:pt x="164" y="665"/>
                    <a:pt x="138" y="629"/>
                    <a:pt x="103" y="591"/>
                  </a:cubicBezTo>
                  <a:cubicBezTo>
                    <a:pt x="68" y="553"/>
                    <a:pt x="8" y="501"/>
                    <a:pt x="4" y="447"/>
                  </a:cubicBezTo>
                  <a:cubicBezTo>
                    <a:pt x="0" y="393"/>
                    <a:pt x="48" y="324"/>
                    <a:pt x="88" y="258"/>
                  </a:cubicBezTo>
                  <a:close/>
                </a:path>
              </a:pathLst>
            </a:custGeom>
            <a:solidFill>
              <a:schemeClr val="folHlink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599052" name="Freeform 1039"/>
            <p:cNvSpPr>
              <a:spLocks/>
            </p:cNvSpPr>
            <p:nvPr/>
          </p:nvSpPr>
          <p:spPr bwMode="auto">
            <a:xfrm>
              <a:off x="6505575" y="4454538"/>
              <a:ext cx="854075" cy="874713"/>
            </a:xfrm>
            <a:custGeom>
              <a:avLst/>
              <a:gdLst>
                <a:gd name="T0" fmla="*/ 2147483647 w 744"/>
                <a:gd name="T1" fmla="*/ 2147483647 h 688"/>
                <a:gd name="T2" fmla="*/ 2147483647 w 744"/>
                <a:gd name="T3" fmla="*/ 2147483647 h 688"/>
                <a:gd name="T4" fmla="*/ 2147483647 w 744"/>
                <a:gd name="T5" fmla="*/ 2147483647 h 688"/>
                <a:gd name="T6" fmla="*/ 2147483647 w 744"/>
                <a:gd name="T7" fmla="*/ 2147483647 h 688"/>
                <a:gd name="T8" fmla="*/ 2147483647 w 744"/>
                <a:gd name="T9" fmla="*/ 2147483647 h 688"/>
                <a:gd name="T10" fmla="*/ 2147483647 w 744"/>
                <a:gd name="T11" fmla="*/ 2147483647 h 688"/>
                <a:gd name="T12" fmla="*/ 2147483647 w 744"/>
                <a:gd name="T13" fmla="*/ 2147483647 h 688"/>
                <a:gd name="T14" fmla="*/ 2147483647 w 744"/>
                <a:gd name="T15" fmla="*/ 2147483647 h 688"/>
                <a:gd name="T16" fmla="*/ 2147483647 w 744"/>
                <a:gd name="T17" fmla="*/ 2147483647 h 688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744"/>
                <a:gd name="T28" fmla="*/ 0 h 688"/>
                <a:gd name="T29" fmla="*/ 744 w 744"/>
                <a:gd name="T30" fmla="*/ 688 h 688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744" h="688">
                  <a:moveTo>
                    <a:pt x="721" y="164"/>
                  </a:moveTo>
                  <a:cubicBezTo>
                    <a:pt x="721" y="102"/>
                    <a:pt x="744" y="60"/>
                    <a:pt x="699" y="35"/>
                  </a:cubicBezTo>
                  <a:cubicBezTo>
                    <a:pt x="654" y="10"/>
                    <a:pt x="555" y="0"/>
                    <a:pt x="449" y="13"/>
                  </a:cubicBezTo>
                  <a:cubicBezTo>
                    <a:pt x="343" y="26"/>
                    <a:pt x="124" y="37"/>
                    <a:pt x="62" y="111"/>
                  </a:cubicBezTo>
                  <a:cubicBezTo>
                    <a:pt x="0" y="185"/>
                    <a:pt x="32" y="371"/>
                    <a:pt x="77" y="460"/>
                  </a:cubicBezTo>
                  <a:cubicBezTo>
                    <a:pt x="122" y="549"/>
                    <a:pt x="243" y="611"/>
                    <a:pt x="335" y="642"/>
                  </a:cubicBezTo>
                  <a:cubicBezTo>
                    <a:pt x="427" y="673"/>
                    <a:pt x="569" y="688"/>
                    <a:pt x="630" y="649"/>
                  </a:cubicBezTo>
                  <a:cubicBezTo>
                    <a:pt x="691" y="610"/>
                    <a:pt x="683" y="492"/>
                    <a:pt x="699" y="407"/>
                  </a:cubicBezTo>
                  <a:cubicBezTo>
                    <a:pt x="715" y="322"/>
                    <a:pt x="721" y="226"/>
                    <a:pt x="721" y="164"/>
                  </a:cubicBezTo>
                  <a:close/>
                </a:path>
              </a:pathLst>
            </a:custGeom>
            <a:solidFill>
              <a:schemeClr val="folHlink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599053" name="Freeform 1040"/>
            <p:cNvSpPr>
              <a:spLocks/>
            </p:cNvSpPr>
            <p:nvPr/>
          </p:nvSpPr>
          <p:spPr bwMode="auto">
            <a:xfrm>
              <a:off x="7553325" y="4460888"/>
              <a:ext cx="1055688" cy="869950"/>
            </a:xfrm>
            <a:custGeom>
              <a:avLst/>
              <a:gdLst>
                <a:gd name="T0" fmla="*/ 2147483647 w 847"/>
                <a:gd name="T1" fmla="*/ 2147483647 h 685"/>
                <a:gd name="T2" fmla="*/ 2147483647 w 847"/>
                <a:gd name="T3" fmla="*/ 2147483647 h 685"/>
                <a:gd name="T4" fmla="*/ 2147483647 w 847"/>
                <a:gd name="T5" fmla="*/ 0 h 685"/>
                <a:gd name="T6" fmla="*/ 2147483647 w 847"/>
                <a:gd name="T7" fmla="*/ 2147483647 h 685"/>
                <a:gd name="T8" fmla="*/ 2147483647 w 847"/>
                <a:gd name="T9" fmla="*/ 2147483647 h 685"/>
                <a:gd name="T10" fmla="*/ 2147483647 w 847"/>
                <a:gd name="T11" fmla="*/ 2147483647 h 685"/>
                <a:gd name="T12" fmla="*/ 2147483647 w 847"/>
                <a:gd name="T13" fmla="*/ 2147483647 h 685"/>
                <a:gd name="T14" fmla="*/ 2147483647 w 847"/>
                <a:gd name="T15" fmla="*/ 2147483647 h 685"/>
                <a:gd name="T16" fmla="*/ 2147483647 w 847"/>
                <a:gd name="T17" fmla="*/ 2147483647 h 685"/>
                <a:gd name="T18" fmla="*/ 2147483647 w 847"/>
                <a:gd name="T19" fmla="*/ 2147483647 h 685"/>
                <a:gd name="T20" fmla="*/ 2147483647 w 847"/>
                <a:gd name="T21" fmla="*/ 2147483647 h 685"/>
                <a:gd name="T22" fmla="*/ 2147483647 w 847"/>
                <a:gd name="T23" fmla="*/ 2147483647 h 68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847"/>
                <a:gd name="T37" fmla="*/ 0 h 685"/>
                <a:gd name="T38" fmla="*/ 847 w 847"/>
                <a:gd name="T39" fmla="*/ 685 h 685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847" h="685">
                  <a:moveTo>
                    <a:pt x="88" y="258"/>
                  </a:moveTo>
                  <a:cubicBezTo>
                    <a:pt x="128" y="192"/>
                    <a:pt x="203" y="96"/>
                    <a:pt x="247" y="53"/>
                  </a:cubicBezTo>
                  <a:cubicBezTo>
                    <a:pt x="291" y="10"/>
                    <a:pt x="306" y="0"/>
                    <a:pt x="353" y="0"/>
                  </a:cubicBezTo>
                  <a:cubicBezTo>
                    <a:pt x="400" y="0"/>
                    <a:pt x="463" y="23"/>
                    <a:pt x="527" y="53"/>
                  </a:cubicBezTo>
                  <a:cubicBezTo>
                    <a:pt x="591" y="83"/>
                    <a:pt x="687" y="123"/>
                    <a:pt x="739" y="182"/>
                  </a:cubicBezTo>
                  <a:cubicBezTo>
                    <a:pt x="791" y="241"/>
                    <a:pt x="847" y="350"/>
                    <a:pt x="838" y="409"/>
                  </a:cubicBezTo>
                  <a:cubicBezTo>
                    <a:pt x="829" y="468"/>
                    <a:pt x="755" y="498"/>
                    <a:pt x="686" y="538"/>
                  </a:cubicBezTo>
                  <a:cubicBezTo>
                    <a:pt x="617" y="578"/>
                    <a:pt x="499" y="629"/>
                    <a:pt x="421" y="652"/>
                  </a:cubicBezTo>
                  <a:cubicBezTo>
                    <a:pt x="343" y="675"/>
                    <a:pt x="270" y="685"/>
                    <a:pt x="217" y="675"/>
                  </a:cubicBezTo>
                  <a:cubicBezTo>
                    <a:pt x="164" y="665"/>
                    <a:pt x="138" y="629"/>
                    <a:pt x="103" y="591"/>
                  </a:cubicBezTo>
                  <a:cubicBezTo>
                    <a:pt x="68" y="553"/>
                    <a:pt x="8" y="501"/>
                    <a:pt x="4" y="447"/>
                  </a:cubicBezTo>
                  <a:cubicBezTo>
                    <a:pt x="0" y="393"/>
                    <a:pt x="48" y="324"/>
                    <a:pt x="88" y="258"/>
                  </a:cubicBezTo>
                  <a:close/>
                </a:path>
              </a:pathLst>
            </a:custGeom>
            <a:solidFill>
              <a:schemeClr val="folHlink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599054" name="AutoShape 1041"/>
            <p:cNvSpPr>
              <a:spLocks noChangeArrowheads="1"/>
            </p:cNvSpPr>
            <p:nvPr/>
          </p:nvSpPr>
          <p:spPr bwMode="auto">
            <a:xfrm>
              <a:off x="2801938" y="4621226"/>
              <a:ext cx="481012" cy="360362"/>
            </a:xfrm>
            <a:prstGeom prst="rightArrow">
              <a:avLst>
                <a:gd name="adj1" fmla="val 50000"/>
                <a:gd name="adj2" fmla="val 33370"/>
              </a:avLst>
            </a:prstGeom>
            <a:solidFill>
              <a:srgbClr val="72EC5E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599055" name="AutoShape 1042"/>
            <p:cNvSpPr>
              <a:spLocks noChangeArrowheads="1"/>
            </p:cNvSpPr>
            <p:nvPr/>
          </p:nvSpPr>
          <p:spPr bwMode="auto">
            <a:xfrm>
              <a:off x="5637213" y="4649801"/>
              <a:ext cx="481012" cy="360362"/>
            </a:xfrm>
            <a:prstGeom prst="rightArrow">
              <a:avLst>
                <a:gd name="adj1" fmla="val 50000"/>
                <a:gd name="adj2" fmla="val 33370"/>
              </a:avLst>
            </a:prstGeom>
            <a:solidFill>
              <a:srgbClr val="72EC5E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599056" name="Freeform 1043"/>
            <p:cNvSpPr>
              <a:spLocks/>
            </p:cNvSpPr>
            <p:nvPr/>
          </p:nvSpPr>
          <p:spPr bwMode="auto">
            <a:xfrm>
              <a:off x="928688" y="4414851"/>
              <a:ext cx="1506537" cy="911225"/>
            </a:xfrm>
            <a:custGeom>
              <a:avLst/>
              <a:gdLst>
                <a:gd name="T0" fmla="*/ 2147483647 w 1057"/>
                <a:gd name="T1" fmla="*/ 2147483647 h 638"/>
                <a:gd name="T2" fmla="*/ 2147483647 w 1057"/>
                <a:gd name="T3" fmla="*/ 2147483647 h 638"/>
                <a:gd name="T4" fmla="*/ 2147483647 w 1057"/>
                <a:gd name="T5" fmla="*/ 2147483647 h 638"/>
                <a:gd name="T6" fmla="*/ 2147483647 w 1057"/>
                <a:gd name="T7" fmla="*/ 2147483647 h 638"/>
                <a:gd name="T8" fmla="*/ 2147483647 w 1057"/>
                <a:gd name="T9" fmla="*/ 2147483647 h 638"/>
                <a:gd name="T10" fmla="*/ 2147483647 w 1057"/>
                <a:gd name="T11" fmla="*/ 2147483647 h 638"/>
                <a:gd name="T12" fmla="*/ 2147483647 w 1057"/>
                <a:gd name="T13" fmla="*/ 2147483647 h 638"/>
                <a:gd name="T14" fmla="*/ 2147483647 w 1057"/>
                <a:gd name="T15" fmla="*/ 2147483647 h 638"/>
                <a:gd name="T16" fmla="*/ 2147483647 w 1057"/>
                <a:gd name="T17" fmla="*/ 2147483647 h 638"/>
                <a:gd name="T18" fmla="*/ 2147483647 w 1057"/>
                <a:gd name="T19" fmla="*/ 2147483647 h 638"/>
                <a:gd name="T20" fmla="*/ 2147483647 w 1057"/>
                <a:gd name="T21" fmla="*/ 2147483647 h 63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057"/>
                <a:gd name="T34" fmla="*/ 0 h 638"/>
                <a:gd name="T35" fmla="*/ 1057 w 1057"/>
                <a:gd name="T36" fmla="*/ 638 h 638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057" h="638">
                  <a:moveTo>
                    <a:pt x="18" y="198"/>
                  </a:moveTo>
                  <a:cubicBezTo>
                    <a:pt x="24" y="159"/>
                    <a:pt x="0" y="116"/>
                    <a:pt x="63" y="85"/>
                  </a:cubicBezTo>
                  <a:cubicBezTo>
                    <a:pt x="126" y="54"/>
                    <a:pt x="290" y="18"/>
                    <a:pt x="397" y="9"/>
                  </a:cubicBezTo>
                  <a:cubicBezTo>
                    <a:pt x="504" y="0"/>
                    <a:pt x="615" y="3"/>
                    <a:pt x="708" y="32"/>
                  </a:cubicBezTo>
                  <a:cubicBezTo>
                    <a:pt x="801" y="61"/>
                    <a:pt x="903" y="125"/>
                    <a:pt x="958" y="183"/>
                  </a:cubicBezTo>
                  <a:cubicBezTo>
                    <a:pt x="1013" y="241"/>
                    <a:pt x="1057" y="319"/>
                    <a:pt x="1041" y="380"/>
                  </a:cubicBezTo>
                  <a:cubicBezTo>
                    <a:pt x="1025" y="441"/>
                    <a:pt x="944" y="504"/>
                    <a:pt x="859" y="547"/>
                  </a:cubicBezTo>
                  <a:cubicBezTo>
                    <a:pt x="774" y="590"/>
                    <a:pt x="649" y="638"/>
                    <a:pt x="533" y="638"/>
                  </a:cubicBezTo>
                  <a:cubicBezTo>
                    <a:pt x="417" y="638"/>
                    <a:pt x="246" y="600"/>
                    <a:pt x="162" y="547"/>
                  </a:cubicBezTo>
                  <a:cubicBezTo>
                    <a:pt x="78" y="494"/>
                    <a:pt x="50" y="379"/>
                    <a:pt x="26" y="320"/>
                  </a:cubicBezTo>
                  <a:cubicBezTo>
                    <a:pt x="2" y="261"/>
                    <a:pt x="12" y="237"/>
                    <a:pt x="18" y="198"/>
                  </a:cubicBezTo>
                  <a:close/>
                </a:path>
              </a:pathLst>
            </a:custGeom>
            <a:solidFill>
              <a:schemeClr val="folHlink"/>
            </a:solidFill>
            <a:ln w="38100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599057" name="Freeform 1044"/>
            <p:cNvSpPr>
              <a:spLocks/>
            </p:cNvSpPr>
            <p:nvPr/>
          </p:nvSpPr>
          <p:spPr bwMode="auto">
            <a:xfrm>
              <a:off x="3692525" y="4433901"/>
              <a:ext cx="1712913" cy="871537"/>
            </a:xfrm>
            <a:custGeom>
              <a:avLst/>
              <a:gdLst>
                <a:gd name="T0" fmla="*/ 2147483647 w 1202"/>
                <a:gd name="T1" fmla="*/ 2147483647 h 610"/>
                <a:gd name="T2" fmla="*/ 2147483647 w 1202"/>
                <a:gd name="T3" fmla="*/ 2147483647 h 610"/>
                <a:gd name="T4" fmla="*/ 2147483647 w 1202"/>
                <a:gd name="T5" fmla="*/ 2147483647 h 610"/>
                <a:gd name="T6" fmla="*/ 2147483647 w 1202"/>
                <a:gd name="T7" fmla="*/ 2147483647 h 610"/>
                <a:gd name="T8" fmla="*/ 2147483647 w 1202"/>
                <a:gd name="T9" fmla="*/ 2147483647 h 610"/>
                <a:gd name="T10" fmla="*/ 2147483647 w 1202"/>
                <a:gd name="T11" fmla="*/ 2147483647 h 610"/>
                <a:gd name="T12" fmla="*/ 2147483647 w 1202"/>
                <a:gd name="T13" fmla="*/ 2147483647 h 610"/>
                <a:gd name="T14" fmla="*/ 2147483647 w 1202"/>
                <a:gd name="T15" fmla="*/ 2147483647 h 610"/>
                <a:gd name="T16" fmla="*/ 2147483647 w 1202"/>
                <a:gd name="T17" fmla="*/ 2147483647 h 610"/>
                <a:gd name="T18" fmla="*/ 2147483647 w 1202"/>
                <a:gd name="T19" fmla="*/ 2147483647 h 610"/>
                <a:gd name="T20" fmla="*/ 2147483647 w 1202"/>
                <a:gd name="T21" fmla="*/ 2147483647 h 610"/>
                <a:gd name="T22" fmla="*/ 2147483647 w 1202"/>
                <a:gd name="T23" fmla="*/ 2147483647 h 610"/>
                <a:gd name="T24" fmla="*/ 2147483647 w 1202"/>
                <a:gd name="T25" fmla="*/ 2147483647 h 610"/>
                <a:gd name="T26" fmla="*/ 2147483647 w 1202"/>
                <a:gd name="T27" fmla="*/ 2147483647 h 610"/>
                <a:gd name="T28" fmla="*/ 2147483647 w 1202"/>
                <a:gd name="T29" fmla="*/ 2147483647 h 610"/>
                <a:gd name="T30" fmla="*/ 2147483647 w 1202"/>
                <a:gd name="T31" fmla="*/ 2147483647 h 610"/>
                <a:gd name="T32" fmla="*/ 2147483647 w 1202"/>
                <a:gd name="T33" fmla="*/ 2147483647 h 610"/>
                <a:gd name="T34" fmla="*/ 2147483647 w 1202"/>
                <a:gd name="T35" fmla="*/ 2147483647 h 610"/>
                <a:gd name="T36" fmla="*/ 2147483647 w 1202"/>
                <a:gd name="T37" fmla="*/ 2147483647 h 610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202"/>
                <a:gd name="T58" fmla="*/ 0 h 610"/>
                <a:gd name="T59" fmla="*/ 1202 w 1202"/>
                <a:gd name="T60" fmla="*/ 610 h 610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202" h="610">
                  <a:moveTo>
                    <a:pt x="5" y="183"/>
                  </a:moveTo>
                  <a:cubicBezTo>
                    <a:pt x="10" y="130"/>
                    <a:pt x="26" y="98"/>
                    <a:pt x="66" y="70"/>
                  </a:cubicBezTo>
                  <a:cubicBezTo>
                    <a:pt x="106" y="42"/>
                    <a:pt x="179" y="27"/>
                    <a:pt x="247" y="17"/>
                  </a:cubicBezTo>
                  <a:cubicBezTo>
                    <a:pt x="315" y="7"/>
                    <a:pt x="421" y="0"/>
                    <a:pt x="475" y="9"/>
                  </a:cubicBezTo>
                  <a:cubicBezTo>
                    <a:pt x="529" y="18"/>
                    <a:pt x="544" y="60"/>
                    <a:pt x="573" y="70"/>
                  </a:cubicBezTo>
                  <a:cubicBezTo>
                    <a:pt x="602" y="80"/>
                    <a:pt x="620" y="80"/>
                    <a:pt x="649" y="70"/>
                  </a:cubicBezTo>
                  <a:cubicBezTo>
                    <a:pt x="678" y="60"/>
                    <a:pt x="706" y="12"/>
                    <a:pt x="748" y="9"/>
                  </a:cubicBezTo>
                  <a:cubicBezTo>
                    <a:pt x="790" y="6"/>
                    <a:pt x="849" y="35"/>
                    <a:pt x="899" y="54"/>
                  </a:cubicBezTo>
                  <a:cubicBezTo>
                    <a:pt x="949" y="73"/>
                    <a:pt x="1004" y="81"/>
                    <a:pt x="1051" y="123"/>
                  </a:cubicBezTo>
                  <a:cubicBezTo>
                    <a:pt x="1098" y="165"/>
                    <a:pt x="1162" y="258"/>
                    <a:pt x="1180" y="305"/>
                  </a:cubicBezTo>
                  <a:cubicBezTo>
                    <a:pt x="1198" y="352"/>
                    <a:pt x="1202" y="363"/>
                    <a:pt x="1157" y="403"/>
                  </a:cubicBezTo>
                  <a:cubicBezTo>
                    <a:pt x="1112" y="443"/>
                    <a:pt x="987" y="513"/>
                    <a:pt x="907" y="547"/>
                  </a:cubicBezTo>
                  <a:cubicBezTo>
                    <a:pt x="827" y="581"/>
                    <a:pt x="738" y="606"/>
                    <a:pt x="679" y="608"/>
                  </a:cubicBezTo>
                  <a:cubicBezTo>
                    <a:pt x="620" y="610"/>
                    <a:pt x="585" y="567"/>
                    <a:pt x="551" y="562"/>
                  </a:cubicBezTo>
                  <a:cubicBezTo>
                    <a:pt x="517" y="557"/>
                    <a:pt x="512" y="572"/>
                    <a:pt x="475" y="577"/>
                  </a:cubicBezTo>
                  <a:cubicBezTo>
                    <a:pt x="438" y="582"/>
                    <a:pt x="383" y="602"/>
                    <a:pt x="331" y="593"/>
                  </a:cubicBezTo>
                  <a:cubicBezTo>
                    <a:pt x="279" y="584"/>
                    <a:pt x="213" y="558"/>
                    <a:pt x="164" y="524"/>
                  </a:cubicBezTo>
                  <a:cubicBezTo>
                    <a:pt x="115" y="490"/>
                    <a:pt x="63" y="444"/>
                    <a:pt x="35" y="388"/>
                  </a:cubicBezTo>
                  <a:cubicBezTo>
                    <a:pt x="7" y="332"/>
                    <a:pt x="0" y="236"/>
                    <a:pt x="5" y="183"/>
                  </a:cubicBezTo>
                  <a:close/>
                </a:path>
              </a:pathLst>
            </a:custGeom>
            <a:noFill/>
            <a:ln w="38100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599058" name="Freeform 1045"/>
            <p:cNvSpPr>
              <a:spLocks/>
            </p:cNvSpPr>
            <p:nvPr/>
          </p:nvSpPr>
          <p:spPr bwMode="auto">
            <a:xfrm>
              <a:off x="6527800" y="4451363"/>
              <a:ext cx="2105025" cy="887413"/>
            </a:xfrm>
            <a:custGeom>
              <a:avLst/>
              <a:gdLst>
                <a:gd name="T0" fmla="*/ 2147483647 w 1478"/>
                <a:gd name="T1" fmla="*/ 2147483647 h 621"/>
                <a:gd name="T2" fmla="*/ 2147483647 w 1478"/>
                <a:gd name="T3" fmla="*/ 2147483647 h 621"/>
                <a:gd name="T4" fmla="*/ 2147483647 w 1478"/>
                <a:gd name="T5" fmla="*/ 2147483647 h 621"/>
                <a:gd name="T6" fmla="*/ 2147483647 w 1478"/>
                <a:gd name="T7" fmla="*/ 2147483647 h 621"/>
                <a:gd name="T8" fmla="*/ 2147483647 w 1478"/>
                <a:gd name="T9" fmla="*/ 2147483647 h 621"/>
                <a:gd name="T10" fmla="*/ 2147483647 w 1478"/>
                <a:gd name="T11" fmla="*/ 2147483647 h 621"/>
                <a:gd name="T12" fmla="*/ 2147483647 w 1478"/>
                <a:gd name="T13" fmla="*/ 2147483647 h 621"/>
                <a:gd name="T14" fmla="*/ 2147483647 w 1478"/>
                <a:gd name="T15" fmla="*/ 2147483647 h 621"/>
                <a:gd name="T16" fmla="*/ 2147483647 w 1478"/>
                <a:gd name="T17" fmla="*/ 2147483647 h 621"/>
                <a:gd name="T18" fmla="*/ 2147483647 w 1478"/>
                <a:gd name="T19" fmla="*/ 2147483647 h 621"/>
                <a:gd name="T20" fmla="*/ 2147483647 w 1478"/>
                <a:gd name="T21" fmla="*/ 2147483647 h 621"/>
                <a:gd name="T22" fmla="*/ 2147483647 w 1478"/>
                <a:gd name="T23" fmla="*/ 2147483647 h 621"/>
                <a:gd name="T24" fmla="*/ 2147483647 w 1478"/>
                <a:gd name="T25" fmla="*/ 2147483647 h 621"/>
                <a:gd name="T26" fmla="*/ 2147483647 w 1478"/>
                <a:gd name="T27" fmla="*/ 2147483647 h 621"/>
                <a:gd name="T28" fmla="*/ 2147483647 w 1478"/>
                <a:gd name="T29" fmla="*/ 2147483647 h 621"/>
                <a:gd name="T30" fmla="*/ 2147483647 w 1478"/>
                <a:gd name="T31" fmla="*/ 2147483647 h 621"/>
                <a:gd name="T32" fmla="*/ 2147483647 w 1478"/>
                <a:gd name="T33" fmla="*/ 2147483647 h 621"/>
                <a:gd name="T34" fmla="*/ 2147483647 w 1478"/>
                <a:gd name="T35" fmla="*/ 2147483647 h 621"/>
                <a:gd name="T36" fmla="*/ 2147483647 w 1478"/>
                <a:gd name="T37" fmla="*/ 2147483647 h 621"/>
                <a:gd name="T38" fmla="*/ 2147483647 w 1478"/>
                <a:gd name="T39" fmla="*/ 2147483647 h 621"/>
                <a:gd name="T40" fmla="*/ 2147483647 w 1478"/>
                <a:gd name="T41" fmla="*/ 2147483647 h 621"/>
                <a:gd name="T42" fmla="*/ 2147483647 w 1478"/>
                <a:gd name="T43" fmla="*/ 2147483647 h 621"/>
                <a:gd name="T44" fmla="*/ 2147483647 w 1478"/>
                <a:gd name="T45" fmla="*/ 2147483647 h 621"/>
                <a:gd name="T46" fmla="*/ 2147483647 w 1478"/>
                <a:gd name="T47" fmla="*/ 2147483647 h 621"/>
                <a:gd name="T48" fmla="*/ 2147483647 w 1478"/>
                <a:gd name="T49" fmla="*/ 2147483647 h 621"/>
                <a:gd name="T50" fmla="*/ 2147483647 w 1478"/>
                <a:gd name="T51" fmla="*/ 2147483647 h 621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1478"/>
                <a:gd name="T79" fmla="*/ 0 h 621"/>
                <a:gd name="T80" fmla="*/ 1478 w 1478"/>
                <a:gd name="T81" fmla="*/ 621 h 621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1478" h="621">
                  <a:moveTo>
                    <a:pt x="16" y="135"/>
                  </a:moveTo>
                  <a:cubicBezTo>
                    <a:pt x="32" y="87"/>
                    <a:pt x="68" y="80"/>
                    <a:pt x="122" y="60"/>
                  </a:cubicBezTo>
                  <a:cubicBezTo>
                    <a:pt x="176" y="40"/>
                    <a:pt x="279" y="22"/>
                    <a:pt x="342" y="14"/>
                  </a:cubicBezTo>
                  <a:cubicBezTo>
                    <a:pt x="405" y="6"/>
                    <a:pt x="459" y="0"/>
                    <a:pt x="501" y="14"/>
                  </a:cubicBezTo>
                  <a:cubicBezTo>
                    <a:pt x="543" y="28"/>
                    <a:pt x="560" y="77"/>
                    <a:pt x="592" y="97"/>
                  </a:cubicBezTo>
                  <a:cubicBezTo>
                    <a:pt x="624" y="117"/>
                    <a:pt x="643" y="131"/>
                    <a:pt x="691" y="135"/>
                  </a:cubicBezTo>
                  <a:cubicBezTo>
                    <a:pt x="739" y="139"/>
                    <a:pt x="836" y="132"/>
                    <a:pt x="880" y="120"/>
                  </a:cubicBezTo>
                  <a:cubicBezTo>
                    <a:pt x="924" y="108"/>
                    <a:pt x="931" y="78"/>
                    <a:pt x="956" y="60"/>
                  </a:cubicBezTo>
                  <a:cubicBezTo>
                    <a:pt x="981" y="42"/>
                    <a:pt x="995" y="15"/>
                    <a:pt x="1032" y="14"/>
                  </a:cubicBezTo>
                  <a:cubicBezTo>
                    <a:pt x="1069" y="13"/>
                    <a:pt x="1127" y="33"/>
                    <a:pt x="1176" y="52"/>
                  </a:cubicBezTo>
                  <a:cubicBezTo>
                    <a:pt x="1225" y="71"/>
                    <a:pt x="1288" y="98"/>
                    <a:pt x="1327" y="128"/>
                  </a:cubicBezTo>
                  <a:cubicBezTo>
                    <a:pt x="1366" y="158"/>
                    <a:pt x="1388" y="190"/>
                    <a:pt x="1411" y="234"/>
                  </a:cubicBezTo>
                  <a:cubicBezTo>
                    <a:pt x="1434" y="278"/>
                    <a:pt x="1478" y="350"/>
                    <a:pt x="1464" y="393"/>
                  </a:cubicBezTo>
                  <a:cubicBezTo>
                    <a:pt x="1450" y="436"/>
                    <a:pt x="1386" y="460"/>
                    <a:pt x="1327" y="492"/>
                  </a:cubicBezTo>
                  <a:cubicBezTo>
                    <a:pt x="1268" y="524"/>
                    <a:pt x="1171" y="562"/>
                    <a:pt x="1107" y="583"/>
                  </a:cubicBezTo>
                  <a:cubicBezTo>
                    <a:pt x="1043" y="604"/>
                    <a:pt x="985" y="621"/>
                    <a:pt x="941" y="620"/>
                  </a:cubicBezTo>
                  <a:cubicBezTo>
                    <a:pt x="897" y="619"/>
                    <a:pt x="872" y="603"/>
                    <a:pt x="842" y="575"/>
                  </a:cubicBezTo>
                  <a:cubicBezTo>
                    <a:pt x="812" y="547"/>
                    <a:pt x="789" y="488"/>
                    <a:pt x="759" y="454"/>
                  </a:cubicBezTo>
                  <a:cubicBezTo>
                    <a:pt x="729" y="420"/>
                    <a:pt x="695" y="372"/>
                    <a:pt x="660" y="370"/>
                  </a:cubicBezTo>
                  <a:cubicBezTo>
                    <a:pt x="625" y="368"/>
                    <a:pt x="572" y="414"/>
                    <a:pt x="547" y="439"/>
                  </a:cubicBezTo>
                  <a:cubicBezTo>
                    <a:pt x="522" y="464"/>
                    <a:pt x="527" y="498"/>
                    <a:pt x="509" y="522"/>
                  </a:cubicBezTo>
                  <a:cubicBezTo>
                    <a:pt x="491" y="546"/>
                    <a:pt x="485" y="576"/>
                    <a:pt x="440" y="583"/>
                  </a:cubicBezTo>
                  <a:cubicBezTo>
                    <a:pt x="395" y="590"/>
                    <a:pt x="290" y="585"/>
                    <a:pt x="236" y="567"/>
                  </a:cubicBezTo>
                  <a:cubicBezTo>
                    <a:pt x="182" y="549"/>
                    <a:pt x="150" y="512"/>
                    <a:pt x="115" y="476"/>
                  </a:cubicBezTo>
                  <a:cubicBezTo>
                    <a:pt x="80" y="440"/>
                    <a:pt x="42" y="403"/>
                    <a:pt x="24" y="348"/>
                  </a:cubicBezTo>
                  <a:cubicBezTo>
                    <a:pt x="6" y="293"/>
                    <a:pt x="0" y="183"/>
                    <a:pt x="16" y="135"/>
                  </a:cubicBezTo>
                  <a:close/>
                </a:path>
              </a:pathLst>
            </a:custGeom>
            <a:noFill/>
            <a:ln w="38100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3257532" y="2333610"/>
            <a:ext cx="1485900" cy="952500"/>
            <a:chOff x="3257532" y="2333610"/>
            <a:chExt cx="1485900" cy="952500"/>
          </a:xfrm>
        </p:grpSpPr>
        <p:pic>
          <p:nvPicPr>
            <p:cNvPr id="22" name="Picture 4"/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00CC99"/>
                </a:clrFrom>
                <a:clrTo>
                  <a:srgbClr val="00CC99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3257532" y="2333610"/>
              <a:ext cx="1485900" cy="9525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3" name="Oval 22"/>
            <p:cNvSpPr>
              <a:spLocks noChangeArrowheads="1"/>
            </p:cNvSpPr>
            <p:nvPr/>
          </p:nvSpPr>
          <p:spPr bwMode="auto">
            <a:xfrm>
              <a:off x="3375007" y="2420922"/>
              <a:ext cx="647700" cy="611188"/>
            </a:xfrm>
            <a:prstGeom prst="ellipse">
              <a:avLst/>
            </a:prstGeom>
            <a:solidFill>
              <a:srgbClr val="33CCCC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" name="Oval 23"/>
            <p:cNvSpPr>
              <a:spLocks noChangeArrowheads="1"/>
            </p:cNvSpPr>
            <p:nvPr/>
          </p:nvSpPr>
          <p:spPr bwMode="auto">
            <a:xfrm>
              <a:off x="4022707" y="2420922"/>
              <a:ext cx="647700" cy="611188"/>
            </a:xfrm>
            <a:prstGeom prst="ellipse">
              <a:avLst/>
            </a:prstGeom>
            <a:solidFill>
              <a:srgbClr val="33CCCC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8" name="Rectangle 1026"/>
          <p:cNvSpPr txBox="1">
            <a:spLocks noChangeArrowheads="1"/>
          </p:cNvSpPr>
          <p:nvPr/>
        </p:nvSpPr>
        <p:spPr bwMode="auto">
          <a:xfrm>
            <a:off x="457200" y="69804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Limitations</a:t>
            </a:r>
            <a:endParaRPr kumimoji="0" lang="en-US" sz="4400" b="0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FDB6392-078D-4450-A240-BFDE83E99939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0" y="6581001"/>
            <a:ext cx="5943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Slide credit: Kristen </a:t>
            </a:r>
            <a:r>
              <a:rPr lang="en-US" sz="1200" dirty="0" err="1"/>
              <a:t>Grauman</a:t>
            </a:r>
            <a:endParaRPr lang="en-US" sz="12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0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0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9042" grpId="0" uiExpand="1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1" name="Rectangle 1026"/>
          <p:cNvSpPr>
            <a:spLocks noGrp="1" noChangeArrowheads="1"/>
          </p:cNvSpPr>
          <p:nvPr>
            <p:ph type="title"/>
          </p:nvPr>
        </p:nvSpPr>
        <p:spPr>
          <a:xfrm>
            <a:off x="457200" y="69804"/>
            <a:ext cx="8229600" cy="1143000"/>
          </a:xfrm>
        </p:spPr>
        <p:txBody>
          <a:bodyPr/>
          <a:lstStyle/>
          <a:p>
            <a:pPr eaLnBrk="1" hangingPunct="1"/>
            <a:r>
              <a:rPr lang="en-US" dirty="0"/>
              <a:t>Limitations</a:t>
            </a:r>
          </a:p>
        </p:txBody>
      </p:sp>
      <p:sp>
        <p:nvSpPr>
          <p:cNvPr id="48132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285750" y="1274733"/>
            <a:ext cx="8470900" cy="1616075"/>
          </a:xfrm>
        </p:spPr>
        <p:txBody>
          <a:bodyPr/>
          <a:lstStyle/>
          <a:p>
            <a:pPr eaLnBrk="1" hangingPunct="1"/>
            <a:r>
              <a:rPr lang="en-US" sz="2400" dirty="0"/>
              <a:t>External energy: snake does not really “see” object boundaries in the image unless it gets very close to it.</a:t>
            </a:r>
          </a:p>
        </p:txBody>
      </p:sp>
      <p:pic>
        <p:nvPicPr>
          <p:cNvPr id="589832" name="Picture 1032" descr="snake1"/>
          <p:cNvPicPr>
            <a:picLocks noChangeAspect="1" noChangeArrowheads="1" noCrop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237163" y="2347871"/>
            <a:ext cx="3082925" cy="3082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48134" name="Group 1055"/>
          <p:cNvGrpSpPr>
            <a:grpSpLocks/>
          </p:cNvGrpSpPr>
          <p:nvPr/>
        </p:nvGrpSpPr>
        <p:grpSpPr bwMode="auto">
          <a:xfrm>
            <a:off x="1123950" y="2354221"/>
            <a:ext cx="3135313" cy="3044825"/>
            <a:chOff x="708" y="2032"/>
            <a:chExt cx="1975" cy="1918"/>
          </a:xfrm>
        </p:grpSpPr>
        <p:sp>
          <p:nvSpPr>
            <p:cNvPr id="48154" name="Rectangle 1033"/>
            <p:cNvSpPr>
              <a:spLocks noChangeArrowheads="1"/>
            </p:cNvSpPr>
            <p:nvPr/>
          </p:nvSpPr>
          <p:spPr bwMode="auto">
            <a:xfrm>
              <a:off x="708" y="2032"/>
              <a:ext cx="1975" cy="191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48155" name="Freeform 1034"/>
            <p:cNvSpPr>
              <a:spLocks/>
            </p:cNvSpPr>
            <p:nvPr/>
          </p:nvSpPr>
          <p:spPr bwMode="auto">
            <a:xfrm>
              <a:off x="1126" y="2479"/>
              <a:ext cx="1085" cy="985"/>
            </a:xfrm>
            <a:custGeom>
              <a:avLst/>
              <a:gdLst>
                <a:gd name="T0" fmla="*/ 10 w 1077"/>
                <a:gd name="T1" fmla="*/ 375 h 993"/>
                <a:gd name="T2" fmla="*/ 51 w 1077"/>
                <a:gd name="T3" fmla="*/ 624 h 993"/>
                <a:gd name="T4" fmla="*/ 202 w 1077"/>
                <a:gd name="T5" fmla="*/ 849 h 993"/>
                <a:gd name="T6" fmla="*/ 373 w 1077"/>
                <a:gd name="T7" fmla="*/ 953 h 993"/>
                <a:gd name="T8" fmla="*/ 659 w 1077"/>
                <a:gd name="T9" fmla="*/ 944 h 993"/>
                <a:gd name="T10" fmla="*/ 843 w 1077"/>
                <a:gd name="T11" fmla="*/ 882 h 993"/>
                <a:gd name="T12" fmla="*/ 1029 w 1077"/>
                <a:gd name="T13" fmla="*/ 679 h 993"/>
                <a:gd name="T14" fmla="*/ 1087 w 1077"/>
                <a:gd name="T15" fmla="*/ 438 h 993"/>
                <a:gd name="T16" fmla="*/ 1087 w 1077"/>
                <a:gd name="T17" fmla="*/ 222 h 993"/>
                <a:gd name="T18" fmla="*/ 1002 w 1077"/>
                <a:gd name="T19" fmla="*/ 69 h 993"/>
                <a:gd name="T20" fmla="*/ 843 w 1077"/>
                <a:gd name="T21" fmla="*/ 22 h 993"/>
                <a:gd name="T22" fmla="*/ 683 w 1077"/>
                <a:gd name="T23" fmla="*/ 77 h 993"/>
                <a:gd name="T24" fmla="*/ 650 w 1077"/>
                <a:gd name="T25" fmla="*/ 197 h 993"/>
                <a:gd name="T26" fmla="*/ 650 w 1077"/>
                <a:gd name="T27" fmla="*/ 455 h 993"/>
                <a:gd name="T28" fmla="*/ 557 w 1077"/>
                <a:gd name="T29" fmla="*/ 529 h 993"/>
                <a:gd name="T30" fmla="*/ 455 w 1077"/>
                <a:gd name="T31" fmla="*/ 487 h 993"/>
                <a:gd name="T32" fmla="*/ 430 w 1077"/>
                <a:gd name="T33" fmla="*/ 288 h 993"/>
                <a:gd name="T34" fmla="*/ 430 w 1077"/>
                <a:gd name="T35" fmla="*/ 143 h 993"/>
                <a:gd name="T36" fmla="*/ 337 w 1077"/>
                <a:gd name="T37" fmla="*/ 30 h 993"/>
                <a:gd name="T38" fmla="*/ 186 w 1077"/>
                <a:gd name="T39" fmla="*/ 14 h 993"/>
                <a:gd name="T40" fmla="*/ 71 w 1077"/>
                <a:gd name="T41" fmla="*/ 110 h 993"/>
                <a:gd name="T42" fmla="*/ 10 w 1077"/>
                <a:gd name="T43" fmla="*/ 238 h 993"/>
                <a:gd name="T44" fmla="*/ 10 w 1077"/>
                <a:gd name="T45" fmla="*/ 375 h 993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1077"/>
                <a:gd name="T70" fmla="*/ 0 h 993"/>
                <a:gd name="T71" fmla="*/ 1077 w 1077"/>
                <a:gd name="T72" fmla="*/ 993 h 993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1077" h="993">
                  <a:moveTo>
                    <a:pt x="10" y="384"/>
                  </a:moveTo>
                  <a:cubicBezTo>
                    <a:pt x="17" y="450"/>
                    <a:pt x="20" y="558"/>
                    <a:pt x="51" y="639"/>
                  </a:cubicBezTo>
                  <a:cubicBezTo>
                    <a:pt x="82" y="720"/>
                    <a:pt x="147" y="814"/>
                    <a:pt x="199" y="870"/>
                  </a:cubicBezTo>
                  <a:cubicBezTo>
                    <a:pt x="251" y="926"/>
                    <a:pt x="290" y="961"/>
                    <a:pt x="364" y="977"/>
                  </a:cubicBezTo>
                  <a:cubicBezTo>
                    <a:pt x="438" y="993"/>
                    <a:pt x="567" y="980"/>
                    <a:pt x="644" y="968"/>
                  </a:cubicBezTo>
                  <a:cubicBezTo>
                    <a:pt x="721" y="956"/>
                    <a:pt x="765" y="948"/>
                    <a:pt x="825" y="903"/>
                  </a:cubicBezTo>
                  <a:cubicBezTo>
                    <a:pt x="885" y="858"/>
                    <a:pt x="966" y="772"/>
                    <a:pt x="1006" y="697"/>
                  </a:cubicBezTo>
                  <a:cubicBezTo>
                    <a:pt x="1046" y="622"/>
                    <a:pt x="1054" y="528"/>
                    <a:pt x="1063" y="450"/>
                  </a:cubicBezTo>
                  <a:cubicBezTo>
                    <a:pt x="1072" y="372"/>
                    <a:pt x="1077" y="291"/>
                    <a:pt x="1063" y="228"/>
                  </a:cubicBezTo>
                  <a:cubicBezTo>
                    <a:pt x="1049" y="165"/>
                    <a:pt x="1021" y="106"/>
                    <a:pt x="981" y="72"/>
                  </a:cubicBezTo>
                  <a:cubicBezTo>
                    <a:pt x="941" y="38"/>
                    <a:pt x="877" y="21"/>
                    <a:pt x="825" y="22"/>
                  </a:cubicBezTo>
                  <a:cubicBezTo>
                    <a:pt x="773" y="23"/>
                    <a:pt x="700" y="50"/>
                    <a:pt x="668" y="80"/>
                  </a:cubicBezTo>
                  <a:cubicBezTo>
                    <a:pt x="636" y="110"/>
                    <a:pt x="640" y="139"/>
                    <a:pt x="635" y="203"/>
                  </a:cubicBezTo>
                  <a:cubicBezTo>
                    <a:pt x="630" y="267"/>
                    <a:pt x="650" y="411"/>
                    <a:pt x="635" y="467"/>
                  </a:cubicBezTo>
                  <a:cubicBezTo>
                    <a:pt x="620" y="523"/>
                    <a:pt x="576" y="536"/>
                    <a:pt x="545" y="541"/>
                  </a:cubicBezTo>
                  <a:cubicBezTo>
                    <a:pt x="514" y="546"/>
                    <a:pt x="467" y="540"/>
                    <a:pt x="446" y="499"/>
                  </a:cubicBezTo>
                  <a:cubicBezTo>
                    <a:pt x="425" y="458"/>
                    <a:pt x="425" y="353"/>
                    <a:pt x="421" y="294"/>
                  </a:cubicBezTo>
                  <a:cubicBezTo>
                    <a:pt x="417" y="235"/>
                    <a:pt x="436" y="190"/>
                    <a:pt x="421" y="146"/>
                  </a:cubicBezTo>
                  <a:cubicBezTo>
                    <a:pt x="406" y="102"/>
                    <a:pt x="371" y="52"/>
                    <a:pt x="331" y="30"/>
                  </a:cubicBezTo>
                  <a:cubicBezTo>
                    <a:pt x="291" y="8"/>
                    <a:pt x="227" y="0"/>
                    <a:pt x="183" y="14"/>
                  </a:cubicBezTo>
                  <a:cubicBezTo>
                    <a:pt x="139" y="28"/>
                    <a:pt x="97" y="75"/>
                    <a:pt x="68" y="113"/>
                  </a:cubicBezTo>
                  <a:cubicBezTo>
                    <a:pt x="39" y="151"/>
                    <a:pt x="20" y="192"/>
                    <a:pt x="10" y="244"/>
                  </a:cubicBezTo>
                  <a:cubicBezTo>
                    <a:pt x="0" y="296"/>
                    <a:pt x="3" y="318"/>
                    <a:pt x="10" y="384"/>
                  </a:cubicBezTo>
                  <a:close/>
                </a:path>
              </a:pathLst>
            </a:custGeom>
            <a:solidFill>
              <a:schemeClr val="bg2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</p:grpSp>
      <p:grpSp>
        <p:nvGrpSpPr>
          <p:cNvPr id="48135" name="Group 1054"/>
          <p:cNvGrpSpPr>
            <a:grpSpLocks/>
          </p:cNvGrpSpPr>
          <p:nvPr/>
        </p:nvGrpSpPr>
        <p:grpSpPr bwMode="auto">
          <a:xfrm>
            <a:off x="1374775" y="2878096"/>
            <a:ext cx="3668713" cy="3244850"/>
            <a:chOff x="858" y="2362"/>
            <a:chExt cx="2311" cy="2044"/>
          </a:xfrm>
        </p:grpSpPr>
        <p:grpSp>
          <p:nvGrpSpPr>
            <p:cNvPr id="48136" name="Group 1047"/>
            <p:cNvGrpSpPr>
              <a:grpSpLocks/>
            </p:cNvGrpSpPr>
            <p:nvPr/>
          </p:nvGrpSpPr>
          <p:grpSpPr bwMode="auto">
            <a:xfrm>
              <a:off x="1037" y="2362"/>
              <a:ext cx="1270" cy="1202"/>
              <a:chOff x="1037" y="2362"/>
              <a:chExt cx="1270" cy="1202"/>
            </a:xfrm>
          </p:grpSpPr>
          <p:sp>
            <p:nvSpPr>
              <p:cNvPr id="48142" name="Line 1035"/>
              <p:cNvSpPr>
                <a:spLocks noChangeShapeType="1"/>
              </p:cNvSpPr>
              <p:nvPr/>
            </p:nvSpPr>
            <p:spPr bwMode="auto">
              <a:xfrm flipV="1">
                <a:off x="1366" y="2362"/>
                <a:ext cx="0" cy="115"/>
              </a:xfrm>
              <a:prstGeom prst="line">
                <a:avLst/>
              </a:prstGeom>
              <a:noFill/>
              <a:ln w="9525">
                <a:solidFill>
                  <a:schemeClr val="accent2"/>
                </a:solidFill>
                <a:miter lim="800000"/>
                <a:headEnd/>
                <a:tailEnd type="triangle" w="med" len="med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8143" name="Line 1036"/>
              <p:cNvSpPr>
                <a:spLocks noChangeShapeType="1"/>
              </p:cNvSpPr>
              <p:nvPr/>
            </p:nvSpPr>
            <p:spPr bwMode="auto">
              <a:xfrm flipH="1" flipV="1">
                <a:off x="1050" y="2598"/>
                <a:ext cx="91" cy="33"/>
              </a:xfrm>
              <a:prstGeom prst="line">
                <a:avLst/>
              </a:prstGeom>
              <a:noFill/>
              <a:ln w="9525">
                <a:solidFill>
                  <a:schemeClr val="accent2"/>
                </a:solidFill>
                <a:miter lim="800000"/>
                <a:headEnd/>
                <a:tailEnd type="triangle" w="med" len="med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8144" name="Line 1037"/>
              <p:cNvSpPr>
                <a:spLocks noChangeShapeType="1"/>
              </p:cNvSpPr>
              <p:nvPr/>
            </p:nvSpPr>
            <p:spPr bwMode="auto">
              <a:xfrm flipV="1">
                <a:off x="1558" y="2653"/>
                <a:ext cx="99" cy="16"/>
              </a:xfrm>
              <a:prstGeom prst="line">
                <a:avLst/>
              </a:prstGeom>
              <a:noFill/>
              <a:ln w="9525">
                <a:solidFill>
                  <a:schemeClr val="accent2"/>
                </a:solidFill>
                <a:miter lim="800000"/>
                <a:headEnd/>
                <a:tailEnd type="triangle" w="med" len="med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8145" name="Line 1038"/>
              <p:cNvSpPr>
                <a:spLocks noChangeShapeType="1"/>
              </p:cNvSpPr>
              <p:nvPr/>
            </p:nvSpPr>
            <p:spPr bwMode="auto">
              <a:xfrm flipV="1">
                <a:off x="1662" y="2914"/>
                <a:ext cx="0" cy="115"/>
              </a:xfrm>
              <a:prstGeom prst="line">
                <a:avLst/>
              </a:prstGeom>
              <a:noFill/>
              <a:ln w="9525">
                <a:solidFill>
                  <a:schemeClr val="accent2"/>
                </a:solidFill>
                <a:miter lim="800000"/>
                <a:headEnd/>
                <a:tailEnd type="triangle" w="med" len="med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8146" name="Line 1039"/>
              <p:cNvSpPr>
                <a:spLocks noChangeShapeType="1"/>
              </p:cNvSpPr>
              <p:nvPr/>
            </p:nvSpPr>
            <p:spPr bwMode="auto">
              <a:xfrm flipH="1" flipV="1">
                <a:off x="1668" y="2515"/>
                <a:ext cx="98" cy="74"/>
              </a:xfrm>
              <a:prstGeom prst="line">
                <a:avLst/>
              </a:prstGeom>
              <a:noFill/>
              <a:ln w="9525">
                <a:solidFill>
                  <a:schemeClr val="accent2"/>
                </a:solidFill>
                <a:miter lim="800000"/>
                <a:headEnd/>
                <a:tailEnd type="triangle" w="med" len="med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8147" name="Line 1040"/>
              <p:cNvSpPr>
                <a:spLocks noChangeShapeType="1"/>
              </p:cNvSpPr>
              <p:nvPr/>
            </p:nvSpPr>
            <p:spPr bwMode="auto">
              <a:xfrm flipH="1" flipV="1">
                <a:off x="1656" y="2784"/>
                <a:ext cx="125" cy="16"/>
              </a:xfrm>
              <a:prstGeom prst="line">
                <a:avLst/>
              </a:prstGeom>
              <a:noFill/>
              <a:ln w="9525">
                <a:solidFill>
                  <a:schemeClr val="accent2"/>
                </a:solidFill>
                <a:miter lim="800000"/>
                <a:headEnd/>
                <a:tailEnd type="triangle" w="med" len="med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8148" name="Line 1041"/>
              <p:cNvSpPr>
                <a:spLocks noChangeShapeType="1"/>
              </p:cNvSpPr>
              <p:nvPr/>
            </p:nvSpPr>
            <p:spPr bwMode="auto">
              <a:xfrm flipH="1">
                <a:off x="1670" y="3465"/>
                <a:ext cx="8" cy="99"/>
              </a:xfrm>
              <a:prstGeom prst="line">
                <a:avLst/>
              </a:prstGeom>
              <a:noFill/>
              <a:ln w="9525">
                <a:solidFill>
                  <a:schemeClr val="accent2"/>
                </a:solidFill>
                <a:miter lim="800000"/>
                <a:headEnd/>
                <a:tailEnd type="triangle" w="med" len="med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8149" name="Line 1042"/>
              <p:cNvSpPr>
                <a:spLocks noChangeShapeType="1"/>
              </p:cNvSpPr>
              <p:nvPr/>
            </p:nvSpPr>
            <p:spPr bwMode="auto">
              <a:xfrm flipV="1">
                <a:off x="1964" y="2375"/>
                <a:ext cx="0" cy="115"/>
              </a:xfrm>
              <a:prstGeom prst="line">
                <a:avLst/>
              </a:prstGeom>
              <a:noFill/>
              <a:ln w="9525">
                <a:solidFill>
                  <a:schemeClr val="accent2"/>
                </a:solidFill>
                <a:miter lim="800000"/>
                <a:headEnd/>
                <a:tailEnd type="triangle" w="med" len="med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8150" name="Line 1043"/>
              <p:cNvSpPr>
                <a:spLocks noChangeShapeType="1"/>
              </p:cNvSpPr>
              <p:nvPr/>
            </p:nvSpPr>
            <p:spPr bwMode="auto">
              <a:xfrm flipH="1">
                <a:off x="1254" y="3335"/>
                <a:ext cx="74" cy="90"/>
              </a:xfrm>
              <a:prstGeom prst="line">
                <a:avLst/>
              </a:prstGeom>
              <a:noFill/>
              <a:ln w="9525">
                <a:solidFill>
                  <a:schemeClr val="accent2"/>
                </a:solidFill>
                <a:miter lim="800000"/>
                <a:headEnd/>
                <a:tailEnd type="triangle" w="med" len="med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8151" name="Line 1044"/>
              <p:cNvSpPr>
                <a:spLocks noChangeShapeType="1"/>
              </p:cNvSpPr>
              <p:nvPr/>
            </p:nvSpPr>
            <p:spPr bwMode="auto">
              <a:xfrm flipH="1">
                <a:off x="1037" y="3020"/>
                <a:ext cx="107" cy="42"/>
              </a:xfrm>
              <a:prstGeom prst="line">
                <a:avLst/>
              </a:prstGeom>
              <a:noFill/>
              <a:ln w="9525">
                <a:solidFill>
                  <a:schemeClr val="accent2"/>
                </a:solidFill>
                <a:miter lim="800000"/>
                <a:headEnd/>
                <a:tailEnd type="triangle" w="med" len="med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8152" name="Line 1045"/>
              <p:cNvSpPr>
                <a:spLocks noChangeShapeType="1"/>
              </p:cNvSpPr>
              <p:nvPr/>
            </p:nvSpPr>
            <p:spPr bwMode="auto">
              <a:xfrm>
                <a:off x="1997" y="3322"/>
                <a:ext cx="82" cy="82"/>
              </a:xfrm>
              <a:prstGeom prst="line">
                <a:avLst/>
              </a:prstGeom>
              <a:noFill/>
              <a:ln w="9525">
                <a:solidFill>
                  <a:schemeClr val="accent2"/>
                </a:solidFill>
                <a:miter lim="800000"/>
                <a:headEnd/>
                <a:tailEnd type="triangle" w="med" len="med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8153" name="Line 1046"/>
              <p:cNvSpPr>
                <a:spLocks noChangeShapeType="1"/>
              </p:cNvSpPr>
              <p:nvPr/>
            </p:nvSpPr>
            <p:spPr bwMode="auto">
              <a:xfrm>
                <a:off x="2208" y="2924"/>
                <a:ext cx="99" cy="8"/>
              </a:xfrm>
              <a:prstGeom prst="line">
                <a:avLst/>
              </a:prstGeom>
              <a:noFill/>
              <a:ln w="9525">
                <a:solidFill>
                  <a:schemeClr val="accent2"/>
                </a:solidFill>
                <a:miter lim="800000"/>
                <a:headEnd/>
                <a:tailEnd type="triangle" w="med" len="med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48137" name="Group 1053"/>
            <p:cNvGrpSpPr>
              <a:grpSpLocks/>
            </p:cNvGrpSpPr>
            <p:nvPr/>
          </p:nvGrpSpPr>
          <p:grpSpPr bwMode="auto">
            <a:xfrm>
              <a:off x="858" y="3428"/>
              <a:ext cx="2311" cy="978"/>
              <a:chOff x="858" y="3428"/>
              <a:chExt cx="2311" cy="978"/>
            </a:xfrm>
          </p:grpSpPr>
          <p:sp>
            <p:nvSpPr>
              <p:cNvPr id="48138" name="Line 1049"/>
              <p:cNvSpPr>
                <a:spLocks noChangeShapeType="1"/>
              </p:cNvSpPr>
              <p:nvPr/>
            </p:nvSpPr>
            <p:spPr bwMode="auto">
              <a:xfrm flipH="1" flipV="1">
                <a:off x="1324" y="3448"/>
                <a:ext cx="626" cy="57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 type="triangle" w="med" len="med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48139" name="Group 1052"/>
              <p:cNvGrpSpPr>
                <a:grpSpLocks/>
              </p:cNvGrpSpPr>
              <p:nvPr/>
            </p:nvGrpSpPr>
            <p:grpSpPr bwMode="auto">
              <a:xfrm>
                <a:off x="858" y="4031"/>
                <a:ext cx="2311" cy="375"/>
                <a:chOff x="378" y="4047"/>
                <a:chExt cx="2311" cy="375"/>
              </a:xfrm>
            </p:grpSpPr>
            <p:sp>
              <p:nvSpPr>
                <p:cNvPr id="48141" name="Text Box 1048"/>
                <p:cNvSpPr txBox="1">
                  <a:spLocks noChangeArrowheads="1"/>
                </p:cNvSpPr>
                <p:nvPr/>
              </p:nvSpPr>
              <p:spPr bwMode="auto">
                <a:xfrm>
                  <a:off x="378" y="4056"/>
                  <a:ext cx="2311" cy="366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US" sz="1600">
                      <a:solidFill>
                        <a:srgbClr val="000000"/>
                      </a:solidFill>
                      <a:latin typeface="Tahoma" pitchFamily="34" charset="0"/>
                    </a:rPr>
                    <a:t>image gradients</a:t>
                  </a:r>
                </a:p>
                <a:p>
                  <a:r>
                    <a:rPr lang="en-US" sz="1600">
                      <a:solidFill>
                        <a:srgbClr val="000000"/>
                      </a:solidFill>
                      <a:latin typeface="Tahoma" pitchFamily="34" charset="0"/>
                    </a:rPr>
                    <a:t>are large only directly on the boundary</a:t>
                  </a:r>
                </a:p>
              </p:txBody>
            </p:sp>
            <p:graphicFrame>
              <p:nvGraphicFramePr>
                <p:cNvPr id="48130" name="Object 2"/>
                <p:cNvGraphicFramePr>
                  <a:graphicFrameLocks noChangeAspect="1"/>
                </p:cNvGraphicFramePr>
                <p:nvPr/>
              </p:nvGraphicFramePr>
              <p:xfrm>
                <a:off x="1383" y="4047"/>
                <a:ext cx="254" cy="209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48183" name="Equation" r:id="rId5" imgW="215640" imgH="177480" progId="Equation.3">
                        <p:embed/>
                      </p:oleObj>
                    </mc:Choice>
                    <mc:Fallback>
                      <p:oleObj name="Equation" r:id="rId5" imgW="215640" imgH="177480" progId="Equation.3">
                        <p:embed/>
                        <p:pic>
                          <p:nvPicPr>
                            <p:cNvPr id="0" name="Picture 19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6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1383" y="4047"/>
                              <a:ext cx="254" cy="209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=""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  <p:sp>
            <p:nvSpPr>
              <p:cNvPr id="48140" name="Line 1051"/>
              <p:cNvSpPr>
                <a:spLocks noChangeShapeType="1"/>
              </p:cNvSpPr>
              <p:nvPr/>
            </p:nvSpPr>
            <p:spPr bwMode="auto">
              <a:xfrm flipV="1">
                <a:off x="1955" y="3428"/>
                <a:ext cx="41" cy="60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 type="triangle" w="med" len="med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28" name="Slide Number Placeholder 2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FDB6392-078D-4450-A240-BFDE83E99939}" type="slidenum">
              <a:rPr lang="en-US" smtClean="0"/>
              <a:pPr>
                <a:defRPr/>
              </a:pPr>
              <a:t>52</a:t>
            </a:fld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0" y="6581001"/>
            <a:ext cx="5943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Slide credit: Kristen </a:t>
            </a:r>
            <a:r>
              <a:rPr lang="en-US" sz="1200" dirty="0" err="1"/>
              <a:t>Grauman</a:t>
            </a:r>
            <a:endParaRPr lang="en-US" sz="12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9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27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06317"/>
            <a:ext cx="8229600" cy="1143000"/>
          </a:xfrm>
        </p:spPr>
        <p:txBody>
          <a:bodyPr/>
          <a:lstStyle/>
          <a:p>
            <a:r>
              <a:rPr lang="en-US" sz="4000" dirty="0"/>
              <a:t>Distance transform</a:t>
            </a:r>
          </a:p>
        </p:txBody>
      </p:sp>
      <p:sp>
        <p:nvSpPr>
          <p:cNvPr id="6942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38220"/>
            <a:ext cx="8229600" cy="4525963"/>
          </a:xfrm>
        </p:spPr>
        <p:txBody>
          <a:bodyPr/>
          <a:lstStyle/>
          <a:p>
            <a:r>
              <a:rPr lang="en-US" sz="2400" dirty="0"/>
              <a:t>External image can instead be taken from the </a:t>
            </a:r>
            <a:r>
              <a:rPr lang="en-US" sz="2400" b="1" dirty="0"/>
              <a:t>distance transform </a:t>
            </a:r>
            <a:r>
              <a:rPr lang="en-US" sz="2400" dirty="0"/>
              <a:t>of the edge image. </a:t>
            </a:r>
          </a:p>
        </p:txBody>
      </p:sp>
      <p:pic>
        <p:nvPicPr>
          <p:cNvPr id="694287" name="Picture 15" descr="edge_mouse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49636" y="4813272"/>
            <a:ext cx="2081241" cy="1764530"/>
          </a:xfrm>
          <a:prstGeom prst="rect">
            <a:avLst/>
          </a:prstGeom>
          <a:noFill/>
        </p:spPr>
      </p:pic>
      <p:pic>
        <p:nvPicPr>
          <p:cNvPr id="10" name="Picture 9" descr="mouse_dist_transform_color.jpg"/>
          <p:cNvPicPr>
            <a:picLocks noChangeAspect="1"/>
          </p:cNvPicPr>
          <p:nvPr/>
        </p:nvPicPr>
        <p:blipFill>
          <a:blip r:embed="rId4"/>
          <a:srcRect l="26807" t="5269" r="22260" b="9105"/>
          <a:stretch>
            <a:fillRect/>
          </a:stretch>
        </p:blipFill>
        <p:spPr>
          <a:xfrm>
            <a:off x="6215085" y="2260584"/>
            <a:ext cx="2348067" cy="2008215"/>
          </a:xfrm>
          <a:prstGeom prst="rect">
            <a:avLst/>
          </a:prstGeom>
        </p:spPr>
      </p:pic>
      <p:grpSp>
        <p:nvGrpSpPr>
          <p:cNvPr id="22" name="Group 21"/>
          <p:cNvGrpSpPr/>
          <p:nvPr/>
        </p:nvGrpSpPr>
        <p:grpSpPr>
          <a:xfrm>
            <a:off x="519057" y="2332053"/>
            <a:ext cx="2224454" cy="2269565"/>
            <a:chOff x="519057" y="2332053"/>
            <a:chExt cx="2224454" cy="2269565"/>
          </a:xfrm>
        </p:grpSpPr>
        <p:pic>
          <p:nvPicPr>
            <p:cNvPr id="11" name="Picture 10" descr="mouse.jp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19057" y="2332053"/>
              <a:ext cx="2224454" cy="1885950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519057" y="4232286"/>
              <a:ext cx="19717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original</a:t>
              </a: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3330558" y="2297097"/>
            <a:ext cx="2348067" cy="2341034"/>
            <a:chOff x="3330558" y="2297097"/>
            <a:chExt cx="2348067" cy="2341034"/>
          </a:xfrm>
        </p:grpSpPr>
        <p:pic>
          <p:nvPicPr>
            <p:cNvPr id="12" name="Picture 11" descr="mousegradien__color.jpg"/>
            <p:cNvPicPr>
              <a:picLocks noChangeAspect="1"/>
            </p:cNvPicPr>
            <p:nvPr/>
          </p:nvPicPr>
          <p:blipFill>
            <a:blip r:embed="rId6"/>
            <a:srcRect l="26544" t="6529" r="22523" b="11798"/>
            <a:stretch>
              <a:fillRect/>
            </a:stretch>
          </p:blipFill>
          <p:spPr>
            <a:xfrm>
              <a:off x="3330558" y="2297097"/>
              <a:ext cx="2348067" cy="1915528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3476610" y="4268799"/>
              <a:ext cx="19717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-gradient</a:t>
              </a: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6105546" y="4268799"/>
            <a:ext cx="2665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distance transform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184506" y="6488668"/>
            <a:ext cx="2665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edges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886468" y="5099627"/>
            <a:ext cx="332268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Value at (</a:t>
            </a:r>
            <a:r>
              <a:rPr lang="en-US" sz="2000" dirty="0" err="1"/>
              <a:t>x,y</a:t>
            </a:r>
            <a:r>
              <a:rPr lang="en-US" sz="2000" dirty="0"/>
              <a:t>) tells how far that position is from the nearest edge point (or other binary mage structure) </a:t>
            </a:r>
          </a:p>
        </p:txBody>
      </p:sp>
      <p:cxnSp>
        <p:nvCxnSpPr>
          <p:cNvPr id="19" name="Straight Arrow Connector 18"/>
          <p:cNvCxnSpPr/>
          <p:nvPr/>
        </p:nvCxnSpPr>
        <p:spPr bwMode="auto">
          <a:xfrm rot="5400000" flipH="1" flipV="1">
            <a:off x="7091397" y="4852213"/>
            <a:ext cx="584208" cy="158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0" name="TextBox 19"/>
          <p:cNvSpPr txBox="1"/>
          <p:nvPr/>
        </p:nvSpPr>
        <p:spPr>
          <a:xfrm>
            <a:off x="5959494" y="6324600"/>
            <a:ext cx="3184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Courier" pitchFamily="49" charset="0"/>
              </a:rPr>
              <a:t>&gt;&gt; help </a:t>
            </a:r>
            <a:r>
              <a:rPr lang="en-US" b="1" dirty="0" err="1">
                <a:latin typeface="Courier" pitchFamily="49" charset="0"/>
              </a:rPr>
              <a:t>bwdist</a:t>
            </a:r>
            <a:endParaRPr lang="en-US" b="1" dirty="0">
              <a:latin typeface="Courier" pitchFamily="49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596336" y="6613611"/>
            <a:ext cx="28443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Kristen </a:t>
            </a:r>
            <a:r>
              <a:rPr lang="en-US" sz="1400" dirty="0" err="1"/>
              <a:t>Grauman</a:t>
            </a:r>
            <a:endParaRPr lang="en-US" sz="1400" dirty="0"/>
          </a:p>
        </p:txBody>
      </p:sp>
      <p:sp>
        <p:nvSpPr>
          <p:cNvPr id="21" name="Slide Number Placeholder 20"/>
          <p:cNvSpPr>
            <a:spLocks noGrp="1"/>
          </p:cNvSpPr>
          <p:nvPr>
            <p:ph type="sldNum" sz="quarter" idx="12"/>
          </p:nvPr>
        </p:nvSpPr>
        <p:spPr>
          <a:xfrm>
            <a:off x="6781800" y="6305550"/>
            <a:ext cx="2133600" cy="476250"/>
          </a:xfrm>
        </p:spPr>
        <p:txBody>
          <a:bodyPr/>
          <a:lstStyle/>
          <a:p>
            <a:pPr>
              <a:defRPr/>
            </a:pPr>
            <a:fld id="{0FDB6392-078D-4450-A240-BFDE83E99939}" type="slidenum">
              <a:rPr lang="en-US" smtClean="0"/>
              <a:pPr>
                <a:defRPr/>
              </a:pPr>
              <a:t>53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20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070" y="142830"/>
            <a:ext cx="8971029" cy="1143000"/>
          </a:xfrm>
        </p:spPr>
        <p:txBody>
          <a:bodyPr/>
          <a:lstStyle/>
          <a:p>
            <a:r>
              <a:rPr lang="en-US" sz="4000" dirty="0"/>
              <a:t>Deformable contours: pros and cons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93811"/>
            <a:ext cx="8229600" cy="4525963"/>
          </a:xfrm>
        </p:spPr>
        <p:txBody>
          <a:bodyPr/>
          <a:lstStyle/>
          <a:p>
            <a:pPr>
              <a:buNone/>
            </a:pPr>
            <a:r>
              <a:rPr lang="en-US" sz="2800" u="sng" dirty="0"/>
              <a:t>Pros:</a:t>
            </a:r>
          </a:p>
          <a:p>
            <a:r>
              <a:rPr lang="en-US" sz="2400" dirty="0"/>
              <a:t>Useful to track and fit non-rigid shapes</a:t>
            </a:r>
          </a:p>
          <a:p>
            <a:r>
              <a:rPr lang="en-US" sz="2400" dirty="0"/>
              <a:t>Contour remains connected</a:t>
            </a:r>
          </a:p>
          <a:p>
            <a:r>
              <a:rPr lang="en-US" sz="2400" dirty="0"/>
              <a:t>Possible to fill in “subjective” contours</a:t>
            </a:r>
          </a:p>
          <a:p>
            <a:r>
              <a:rPr lang="en-US" sz="2400" dirty="0"/>
              <a:t>Flexibility in how energy function is defined, weighted.</a:t>
            </a:r>
          </a:p>
          <a:p>
            <a:pPr>
              <a:buNone/>
            </a:pPr>
            <a:r>
              <a:rPr lang="en-US" sz="2800" u="sng" dirty="0"/>
              <a:t>Cons</a:t>
            </a:r>
            <a:r>
              <a:rPr lang="en-US" sz="2800" dirty="0"/>
              <a:t>:</a:t>
            </a:r>
          </a:p>
          <a:p>
            <a:r>
              <a:rPr lang="en-US" sz="2400" dirty="0"/>
              <a:t>Must have decent initialization near true boundary, may get stuck in local minimum</a:t>
            </a:r>
          </a:p>
          <a:p>
            <a:r>
              <a:rPr lang="en-US" sz="2400" dirty="0"/>
              <a:t>Parameters of energy function must be set well based on prior information</a:t>
            </a:r>
          </a:p>
          <a:p>
            <a:endParaRPr 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7596336" y="6613611"/>
            <a:ext cx="28443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Kristen </a:t>
            </a:r>
            <a:r>
              <a:rPr lang="en-US" sz="1400" dirty="0" err="1"/>
              <a:t>Grauman</a:t>
            </a:r>
            <a:endParaRPr lang="en-US" sz="1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7873D751-AA72-4E66-8CAE-CB9373F7C715}" type="slidenum">
              <a:rPr lang="en-US" sz="1400" b="1" kern="120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54</a:t>
            </a:fld>
            <a:endParaRPr lang="en-US" sz="1400" b="1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-3222"/>
            <a:ext cx="8229600" cy="1143000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6881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46031" y="1311246"/>
            <a:ext cx="8229600" cy="4525963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sz="2400" dirty="0"/>
              <a:t>Deformable shapes and active contours are useful for</a:t>
            </a:r>
          </a:p>
          <a:p>
            <a:pPr lvl="1">
              <a:spcBef>
                <a:spcPts val="600"/>
              </a:spcBef>
              <a:spcAft>
                <a:spcPts val="0"/>
              </a:spcAft>
            </a:pPr>
            <a:r>
              <a:rPr lang="en-US" sz="2000" dirty="0"/>
              <a:t>Segmentation: fit or “snap” to boundary in image</a:t>
            </a:r>
          </a:p>
          <a:p>
            <a:pPr lvl="1">
              <a:spcBef>
                <a:spcPts val="600"/>
              </a:spcBef>
              <a:spcAft>
                <a:spcPts val="0"/>
              </a:spcAft>
            </a:pPr>
            <a:r>
              <a:rPr lang="en-US" sz="2000" dirty="0"/>
              <a:t>Tracking: previous frame’s estimate serves to initialize the next</a:t>
            </a:r>
          </a:p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sz="2400" dirty="0"/>
              <a:t>Fitting active contours:</a:t>
            </a:r>
          </a:p>
          <a:p>
            <a:pPr lvl="1">
              <a:spcBef>
                <a:spcPts val="600"/>
              </a:spcBef>
              <a:spcAft>
                <a:spcPts val="0"/>
              </a:spcAft>
            </a:pPr>
            <a:r>
              <a:rPr lang="en-US" sz="2000" dirty="0"/>
              <a:t>Define terms to encourage certain shapes, smoothness, low curvature, push/pulls, …</a:t>
            </a:r>
          </a:p>
          <a:p>
            <a:pPr lvl="1">
              <a:spcBef>
                <a:spcPts val="600"/>
              </a:spcBef>
              <a:spcAft>
                <a:spcPts val="0"/>
              </a:spcAft>
            </a:pPr>
            <a:r>
              <a:rPr lang="en-US" sz="2000" dirty="0"/>
              <a:t>Use weights to control relative influence of each component cost </a:t>
            </a:r>
          </a:p>
          <a:p>
            <a:pPr lvl="1">
              <a:spcBef>
                <a:spcPts val="600"/>
              </a:spcBef>
              <a:spcAft>
                <a:spcPts val="0"/>
              </a:spcAft>
            </a:pPr>
            <a:r>
              <a:rPr lang="en-US" sz="2000" dirty="0"/>
              <a:t>Can optimize 2d snakes with </a:t>
            </a:r>
            <a:r>
              <a:rPr lang="en-US" sz="2000" dirty="0" err="1"/>
              <a:t>Viterbi</a:t>
            </a:r>
            <a:r>
              <a:rPr lang="en-US" sz="2000" dirty="0"/>
              <a:t> algorithm.</a:t>
            </a:r>
          </a:p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sz="2400" dirty="0"/>
              <a:t>Image structure (esp. gradients) can act as attraction force for </a:t>
            </a:r>
            <a:r>
              <a:rPr lang="en-US" sz="2400" i="1" dirty="0"/>
              <a:t>interactive</a:t>
            </a:r>
            <a:r>
              <a:rPr lang="en-US" sz="2400" dirty="0"/>
              <a:t> segmentation methods.</a:t>
            </a:r>
          </a:p>
          <a:p>
            <a:pPr>
              <a:spcAft>
                <a:spcPts val="600"/>
              </a:spcAft>
            </a:pPr>
            <a:endParaRPr 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7596336" y="6613611"/>
            <a:ext cx="28443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Kristen </a:t>
            </a:r>
            <a:r>
              <a:rPr lang="en-US" sz="1400" dirty="0" err="1"/>
              <a:t>Grauman</a:t>
            </a:r>
            <a:endParaRPr lang="en-US" sz="1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FDB6392-078D-4450-A240-BFDE83E99939}" type="slidenum">
              <a:rPr lang="en-US" smtClean="0"/>
              <a:pPr>
                <a:defRPr/>
              </a:pPr>
              <a:t>55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1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1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1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1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1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1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1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8131" grpId="0" build="p" bldLvl="2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0594" name="Picture 2" descr="http://fogcity.blogs.com/jen/images/pumpkin_in_patch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46031" y="1352556"/>
            <a:ext cx="2419350" cy="3400425"/>
          </a:xfrm>
          <a:prstGeom prst="rect">
            <a:avLst/>
          </a:prstGeom>
          <a:noFill/>
        </p:spPr>
      </p:pic>
      <p:pic>
        <p:nvPicPr>
          <p:cNvPr id="6" name="Picture 2" descr="http://fogcity.blogs.com/jen/images/pumpkin_in_patch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03584" y="1352556"/>
            <a:ext cx="2419350" cy="3400425"/>
          </a:xfrm>
          <a:prstGeom prst="rect">
            <a:avLst/>
          </a:prstGeom>
          <a:noFill/>
        </p:spPr>
      </p:pic>
      <p:pic>
        <p:nvPicPr>
          <p:cNvPr id="7" name="Picture 2" descr="http://fogcity.blogs.com/jen/images/pumpkin_in_patch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288111" y="1352556"/>
            <a:ext cx="2419350" cy="3400425"/>
          </a:xfrm>
          <a:prstGeom prst="rect">
            <a:avLst/>
          </a:prstGeom>
          <a:noFill/>
        </p:spPr>
      </p:pic>
      <p:sp>
        <p:nvSpPr>
          <p:cNvPr id="8" name="Oval 7"/>
          <p:cNvSpPr/>
          <p:nvPr/>
        </p:nvSpPr>
        <p:spPr bwMode="auto">
          <a:xfrm>
            <a:off x="665109" y="1754199"/>
            <a:ext cx="219078" cy="219078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1212804" y="1535121"/>
            <a:ext cx="219078" cy="219078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" name="Oval 9"/>
          <p:cNvSpPr/>
          <p:nvPr/>
        </p:nvSpPr>
        <p:spPr bwMode="auto">
          <a:xfrm>
            <a:off x="1833525" y="1608147"/>
            <a:ext cx="219078" cy="219078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1" name="Oval 10"/>
          <p:cNvSpPr/>
          <p:nvPr/>
        </p:nvSpPr>
        <p:spPr bwMode="auto">
          <a:xfrm>
            <a:off x="2308194" y="1863738"/>
            <a:ext cx="219078" cy="219078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6" name="Oval 15"/>
          <p:cNvSpPr/>
          <p:nvPr/>
        </p:nvSpPr>
        <p:spPr bwMode="auto">
          <a:xfrm>
            <a:off x="409518" y="2228868"/>
            <a:ext cx="219078" cy="219078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7" name="Oval 16"/>
          <p:cNvSpPr/>
          <p:nvPr/>
        </p:nvSpPr>
        <p:spPr bwMode="auto">
          <a:xfrm>
            <a:off x="409518" y="2813076"/>
            <a:ext cx="219078" cy="219078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8" name="Oval 17"/>
          <p:cNvSpPr/>
          <p:nvPr/>
        </p:nvSpPr>
        <p:spPr bwMode="auto">
          <a:xfrm>
            <a:off x="446031" y="3397284"/>
            <a:ext cx="219078" cy="219078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9" name="Oval 18"/>
          <p:cNvSpPr/>
          <p:nvPr/>
        </p:nvSpPr>
        <p:spPr bwMode="auto">
          <a:xfrm>
            <a:off x="665109" y="4054518"/>
            <a:ext cx="219078" cy="219078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20" name="Oval 19"/>
          <p:cNvSpPr/>
          <p:nvPr/>
        </p:nvSpPr>
        <p:spPr bwMode="auto">
          <a:xfrm>
            <a:off x="1212804" y="4346622"/>
            <a:ext cx="219078" cy="219078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21" name="Oval 20"/>
          <p:cNvSpPr/>
          <p:nvPr/>
        </p:nvSpPr>
        <p:spPr bwMode="auto">
          <a:xfrm>
            <a:off x="1833525" y="4383135"/>
            <a:ext cx="219078" cy="219078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22" name="Oval 21"/>
          <p:cNvSpPr/>
          <p:nvPr/>
        </p:nvSpPr>
        <p:spPr bwMode="auto">
          <a:xfrm>
            <a:off x="2454246" y="4237083"/>
            <a:ext cx="219078" cy="219078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23" name="Oval 22"/>
          <p:cNvSpPr/>
          <p:nvPr/>
        </p:nvSpPr>
        <p:spPr bwMode="auto">
          <a:xfrm>
            <a:off x="2673324" y="3762414"/>
            <a:ext cx="219078" cy="219078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24" name="Oval 23"/>
          <p:cNvSpPr/>
          <p:nvPr/>
        </p:nvSpPr>
        <p:spPr bwMode="auto">
          <a:xfrm>
            <a:off x="2746350" y="3178206"/>
            <a:ext cx="219078" cy="219078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25" name="Oval 24"/>
          <p:cNvSpPr/>
          <p:nvPr/>
        </p:nvSpPr>
        <p:spPr bwMode="auto">
          <a:xfrm>
            <a:off x="2673324" y="2374920"/>
            <a:ext cx="219078" cy="219078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26" name="Oval 25"/>
          <p:cNvSpPr/>
          <p:nvPr/>
        </p:nvSpPr>
        <p:spPr bwMode="auto">
          <a:xfrm>
            <a:off x="3695688" y="1790712"/>
            <a:ext cx="219078" cy="219078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27" name="Oval 26"/>
          <p:cNvSpPr/>
          <p:nvPr/>
        </p:nvSpPr>
        <p:spPr bwMode="auto">
          <a:xfrm>
            <a:off x="4206870" y="1608147"/>
            <a:ext cx="219078" cy="219078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28" name="Oval 27"/>
          <p:cNvSpPr/>
          <p:nvPr/>
        </p:nvSpPr>
        <p:spPr bwMode="auto">
          <a:xfrm>
            <a:off x="4827591" y="1827225"/>
            <a:ext cx="219078" cy="219078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29" name="Oval 28"/>
          <p:cNvSpPr/>
          <p:nvPr/>
        </p:nvSpPr>
        <p:spPr bwMode="auto">
          <a:xfrm>
            <a:off x="5229234" y="2192355"/>
            <a:ext cx="219078" cy="219078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0" name="Oval 29"/>
          <p:cNvSpPr/>
          <p:nvPr/>
        </p:nvSpPr>
        <p:spPr bwMode="auto">
          <a:xfrm>
            <a:off x="3513123" y="2228868"/>
            <a:ext cx="219078" cy="219078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1" name="Oval 30"/>
          <p:cNvSpPr/>
          <p:nvPr/>
        </p:nvSpPr>
        <p:spPr bwMode="auto">
          <a:xfrm>
            <a:off x="3403584" y="2813076"/>
            <a:ext cx="219078" cy="219078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2" name="Oval 31"/>
          <p:cNvSpPr/>
          <p:nvPr/>
        </p:nvSpPr>
        <p:spPr bwMode="auto">
          <a:xfrm>
            <a:off x="3367071" y="3506823"/>
            <a:ext cx="219078" cy="219078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3" name="Oval 32"/>
          <p:cNvSpPr/>
          <p:nvPr/>
        </p:nvSpPr>
        <p:spPr bwMode="auto">
          <a:xfrm>
            <a:off x="3659175" y="3944979"/>
            <a:ext cx="219078" cy="219078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4" name="Oval 33"/>
          <p:cNvSpPr/>
          <p:nvPr/>
        </p:nvSpPr>
        <p:spPr bwMode="auto">
          <a:xfrm>
            <a:off x="4206870" y="4127544"/>
            <a:ext cx="219078" cy="219078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5" name="Oval 34"/>
          <p:cNvSpPr/>
          <p:nvPr/>
        </p:nvSpPr>
        <p:spPr bwMode="auto">
          <a:xfrm>
            <a:off x="4827591" y="4127544"/>
            <a:ext cx="219078" cy="219078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6" name="Oval 35"/>
          <p:cNvSpPr/>
          <p:nvPr/>
        </p:nvSpPr>
        <p:spPr bwMode="auto">
          <a:xfrm>
            <a:off x="5338773" y="3908466"/>
            <a:ext cx="219078" cy="219078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7" name="Oval 36"/>
          <p:cNvSpPr/>
          <p:nvPr/>
        </p:nvSpPr>
        <p:spPr bwMode="auto">
          <a:xfrm>
            <a:off x="5594364" y="3470310"/>
            <a:ext cx="219078" cy="219078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8" name="Oval 37"/>
          <p:cNvSpPr/>
          <p:nvPr/>
        </p:nvSpPr>
        <p:spPr bwMode="auto">
          <a:xfrm>
            <a:off x="5667390" y="2995641"/>
            <a:ext cx="219078" cy="219078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9" name="Oval 38"/>
          <p:cNvSpPr/>
          <p:nvPr/>
        </p:nvSpPr>
        <p:spPr bwMode="auto">
          <a:xfrm>
            <a:off x="5521338" y="2520972"/>
            <a:ext cx="219078" cy="219078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0" name="Oval 39"/>
          <p:cNvSpPr/>
          <p:nvPr/>
        </p:nvSpPr>
        <p:spPr bwMode="auto">
          <a:xfrm>
            <a:off x="6616728" y="1827225"/>
            <a:ext cx="219078" cy="219078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1" name="Oval 40"/>
          <p:cNvSpPr/>
          <p:nvPr/>
        </p:nvSpPr>
        <p:spPr bwMode="auto">
          <a:xfrm>
            <a:off x="7127910" y="1644660"/>
            <a:ext cx="219078" cy="219078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2" name="Oval 41"/>
          <p:cNvSpPr/>
          <p:nvPr/>
        </p:nvSpPr>
        <p:spPr bwMode="auto">
          <a:xfrm>
            <a:off x="7748631" y="1863738"/>
            <a:ext cx="219078" cy="219078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3" name="Oval 42"/>
          <p:cNvSpPr/>
          <p:nvPr/>
        </p:nvSpPr>
        <p:spPr bwMode="auto">
          <a:xfrm>
            <a:off x="8150274" y="2228868"/>
            <a:ext cx="219078" cy="219078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4" name="Oval 43"/>
          <p:cNvSpPr/>
          <p:nvPr/>
        </p:nvSpPr>
        <p:spPr bwMode="auto">
          <a:xfrm>
            <a:off x="6434163" y="2265381"/>
            <a:ext cx="219078" cy="219078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5" name="Oval 44"/>
          <p:cNvSpPr/>
          <p:nvPr/>
        </p:nvSpPr>
        <p:spPr bwMode="auto">
          <a:xfrm>
            <a:off x="6324624" y="2849589"/>
            <a:ext cx="219078" cy="219078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6" name="Oval 45"/>
          <p:cNvSpPr/>
          <p:nvPr/>
        </p:nvSpPr>
        <p:spPr bwMode="auto">
          <a:xfrm>
            <a:off x="6288111" y="3543336"/>
            <a:ext cx="219078" cy="219078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7" name="Oval 46"/>
          <p:cNvSpPr/>
          <p:nvPr/>
        </p:nvSpPr>
        <p:spPr bwMode="auto">
          <a:xfrm>
            <a:off x="6580215" y="3981492"/>
            <a:ext cx="219078" cy="219078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8" name="Oval 47"/>
          <p:cNvSpPr/>
          <p:nvPr/>
        </p:nvSpPr>
        <p:spPr bwMode="auto">
          <a:xfrm>
            <a:off x="7127910" y="4164057"/>
            <a:ext cx="219078" cy="219078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9" name="Oval 48"/>
          <p:cNvSpPr/>
          <p:nvPr/>
        </p:nvSpPr>
        <p:spPr bwMode="auto">
          <a:xfrm>
            <a:off x="7748631" y="4164057"/>
            <a:ext cx="219078" cy="219078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0" name="Oval 49"/>
          <p:cNvSpPr/>
          <p:nvPr/>
        </p:nvSpPr>
        <p:spPr bwMode="auto">
          <a:xfrm>
            <a:off x="8259813" y="3944979"/>
            <a:ext cx="219078" cy="219078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1" name="Oval 50"/>
          <p:cNvSpPr/>
          <p:nvPr/>
        </p:nvSpPr>
        <p:spPr bwMode="auto">
          <a:xfrm>
            <a:off x="8515404" y="3506823"/>
            <a:ext cx="219078" cy="219078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2" name="Oval 51"/>
          <p:cNvSpPr/>
          <p:nvPr/>
        </p:nvSpPr>
        <p:spPr bwMode="auto">
          <a:xfrm>
            <a:off x="8588430" y="3032154"/>
            <a:ext cx="219078" cy="219078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3" name="Oval 52"/>
          <p:cNvSpPr/>
          <p:nvPr/>
        </p:nvSpPr>
        <p:spPr bwMode="auto">
          <a:xfrm>
            <a:off x="8442378" y="2557485"/>
            <a:ext cx="219078" cy="219078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4" name="Down Arrow 53"/>
          <p:cNvSpPr/>
          <p:nvPr/>
        </p:nvSpPr>
        <p:spPr bwMode="auto">
          <a:xfrm rot="20300442">
            <a:off x="6539091" y="957191"/>
            <a:ext cx="396409" cy="860104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5" name="Title 1"/>
          <p:cNvSpPr txBox="1">
            <a:spLocks/>
          </p:cNvSpPr>
          <p:nvPr/>
        </p:nvSpPr>
        <p:spPr bwMode="auto">
          <a:xfrm>
            <a:off x="457200" y="-3222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4400" kern="0" dirty="0">
                <a:solidFill>
                  <a:srgbClr val="000000"/>
                </a:solidFill>
              </a:rPr>
              <a:t>Interactive forces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81000" y="4937134"/>
            <a:ext cx="870749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How can we implement such an </a:t>
            </a:r>
            <a:r>
              <a:rPr lang="en-US" sz="3200" i="1" dirty="0"/>
              <a:t>interactive</a:t>
            </a:r>
            <a:r>
              <a:rPr lang="en-US" sz="3200" dirty="0"/>
              <a:t> force with deformable contours?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7696200" y="6553200"/>
            <a:ext cx="3200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Kristen </a:t>
            </a:r>
            <a:r>
              <a:rPr lang="en-US" sz="1400" dirty="0" err="1"/>
              <a:t>Grauman</a:t>
            </a:r>
            <a:endParaRPr lang="en-US" sz="1400" dirty="0"/>
          </a:p>
        </p:txBody>
      </p:sp>
      <p:sp>
        <p:nvSpPr>
          <p:cNvPr id="57" name="Slide Number Placeholder 5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873D751-AA72-4E66-8CAE-CB9373F7C715}" type="slidenum">
              <a:rPr lang="en-US" b="1" smtClean="0"/>
              <a:pPr>
                <a:defRPr/>
              </a:pPr>
              <a:t>56</a:t>
            </a:fld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1023569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0781 0.02612 " pathEditMode="relative" ptsTypes="AA">
                                      <p:cBhvr>
                                        <p:cTn id="7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0781 0.02612 " pathEditMode="relative" ptsTypes="AA">
                                      <p:cBhvr>
                                        <p:cTn id="7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7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0781 0.03167 " pathEditMode="relative" ptsTypes="AA">
                                      <p:cBhvr>
                                        <p:cTn id="7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0" grpId="1" animBg="1"/>
      <p:bldP spid="41" grpId="0" animBg="1"/>
      <p:bldP spid="41" grpId="1" animBg="1"/>
      <p:bldP spid="42" grpId="0" animBg="1"/>
      <p:bldP spid="43" grpId="0" animBg="1"/>
      <p:bldP spid="44" grpId="0" animBg="1"/>
      <p:bldP spid="44" grpId="1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2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3222"/>
            <a:ext cx="8229600" cy="1143000"/>
          </a:xfrm>
        </p:spPr>
        <p:txBody>
          <a:bodyPr/>
          <a:lstStyle/>
          <a:p>
            <a:r>
              <a:rPr lang="en-US" dirty="0"/>
              <a:t>Interactive forces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22340"/>
            <a:ext cx="8229600" cy="4525963"/>
          </a:xfrm>
        </p:spPr>
        <p:txBody>
          <a:bodyPr/>
          <a:lstStyle/>
          <a:p>
            <a:r>
              <a:rPr lang="en-US" sz="2800" dirty="0"/>
              <a:t>An energy function can be altered online based on user input – use the cursor to push or pull the initial snake away from a point. </a:t>
            </a:r>
          </a:p>
          <a:p>
            <a:pPr>
              <a:spcBef>
                <a:spcPts val="1200"/>
              </a:spcBef>
            </a:pPr>
            <a:r>
              <a:rPr lang="en-US" sz="2800" dirty="0">
                <a:solidFill>
                  <a:srgbClr val="000000"/>
                </a:solidFill>
              </a:rPr>
              <a:t>Modify external energy term to include a term such that</a:t>
            </a:r>
            <a:endParaRPr lang="en-US" sz="2800" dirty="0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47674" y="3736372"/>
            <a:ext cx="2774988" cy="19786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749570" name="Object 2"/>
          <p:cNvGraphicFramePr>
            <a:graphicFrameLocks noChangeAspect="1"/>
          </p:cNvGraphicFramePr>
          <p:nvPr>
            <p:extLst/>
          </p:nvPr>
        </p:nvGraphicFramePr>
        <p:xfrm>
          <a:off x="4498974" y="3612589"/>
          <a:ext cx="3305175" cy="1238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0856" name="Equation" r:id="rId5" imgW="1218960" imgH="457200" progId="Equation.3">
                  <p:embed/>
                </p:oleObj>
              </mc:Choice>
              <mc:Fallback>
                <p:oleObj name="Equation" r:id="rId5" imgW="1218960" imgH="457200" progId="Equation.3">
                  <p:embed/>
                  <p:pic>
                    <p:nvPicPr>
                      <p:cNvPr id="74957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98974" y="3612589"/>
                        <a:ext cx="3305175" cy="12382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4316409" y="5125399"/>
            <a:ext cx="464826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000000"/>
                </a:solidFill>
              </a:rPr>
              <a:t>Nearby points get pushed hardest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6550223"/>
            <a:ext cx="4038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Adapted by Devi Parikh from Kristen </a:t>
            </a:r>
            <a:r>
              <a:rPr lang="en-US" sz="1400" dirty="0" err="1"/>
              <a:t>Grauman</a:t>
            </a:r>
            <a:endParaRPr lang="en-US" sz="14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873D751-AA72-4E66-8CAE-CB9373F7C715}" type="slidenum">
              <a:rPr lang="en-US" b="1" smtClean="0"/>
              <a:pPr>
                <a:defRPr/>
              </a:pPr>
              <a:t>57</a:t>
            </a:fld>
            <a:endParaRPr lang="en-US" b="1" dirty="0"/>
          </a:p>
        </p:txBody>
      </p:sp>
      <p:sp>
        <p:nvSpPr>
          <p:cNvPr id="10" name="Rectangle 9"/>
          <p:cNvSpPr/>
          <p:nvPr/>
        </p:nvSpPr>
        <p:spPr bwMode="auto">
          <a:xfrm>
            <a:off x="3733800" y="3429000"/>
            <a:ext cx="5257800" cy="16002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792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9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377" name="Title 6"/>
          <p:cNvSpPr>
            <a:spLocks noGrp="1"/>
          </p:cNvSpPr>
          <p:nvPr>
            <p:ph type="title"/>
          </p:nvPr>
        </p:nvSpPr>
        <p:spPr>
          <a:xfrm>
            <a:off x="457200" y="33291"/>
            <a:ext cx="8229600" cy="1143000"/>
          </a:xfrm>
        </p:spPr>
        <p:txBody>
          <a:bodyPr/>
          <a:lstStyle/>
          <a:p>
            <a:pPr eaLnBrk="1" hangingPunct="1"/>
            <a:r>
              <a:rPr lang="en-US" dirty="0"/>
              <a:t>Intelligent scissors</a:t>
            </a:r>
          </a:p>
        </p:txBody>
      </p:sp>
      <p:sp>
        <p:nvSpPr>
          <p:cNvPr id="613379" name="Text Box 7"/>
          <p:cNvSpPr txBox="1">
            <a:spLocks noChangeArrowheads="1"/>
          </p:cNvSpPr>
          <p:nvPr/>
        </p:nvSpPr>
        <p:spPr bwMode="auto">
          <a:xfrm>
            <a:off x="2125605" y="5943600"/>
            <a:ext cx="877099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</a:rPr>
              <a:t>[Mortensen &amp; Barrett, SIGGRAPH 1995, CVPR 1999]</a:t>
            </a:r>
          </a:p>
        </p:txBody>
      </p:sp>
      <p:sp>
        <p:nvSpPr>
          <p:cNvPr id="613380" name="Text Box 8"/>
          <p:cNvSpPr txBox="1">
            <a:spLocks noChangeArrowheads="1"/>
          </p:cNvSpPr>
          <p:nvPr/>
        </p:nvSpPr>
        <p:spPr bwMode="auto">
          <a:xfrm>
            <a:off x="226953" y="1689893"/>
            <a:ext cx="3760840" cy="30931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sz="2600" dirty="0">
                <a:solidFill>
                  <a:srgbClr val="000000"/>
                </a:solidFill>
              </a:rPr>
              <a:t>Another form of interactive segmentation:</a:t>
            </a:r>
          </a:p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sz="2600" dirty="0">
                <a:solidFill>
                  <a:srgbClr val="000000"/>
                </a:solidFill>
              </a:rPr>
              <a:t>Compute optimal paths </a:t>
            </a:r>
            <a:r>
              <a:rPr lang="en-US" sz="2600" b="1" dirty="0">
                <a:solidFill>
                  <a:srgbClr val="000000"/>
                </a:solidFill>
              </a:rPr>
              <a:t>from every point to the seed </a:t>
            </a:r>
            <a:r>
              <a:rPr lang="en-US" sz="2600" dirty="0">
                <a:solidFill>
                  <a:srgbClr val="000000"/>
                </a:solidFill>
              </a:rPr>
              <a:t>based on edge-related costs.</a:t>
            </a:r>
          </a:p>
        </p:txBody>
      </p:sp>
      <p:graphicFrame>
        <p:nvGraphicFramePr>
          <p:cNvPr id="831489" name="Object 1">
            <a:hlinkClick r:id="rId4" action="ppaction://hlinkfile"/>
          </p:cNvPr>
          <p:cNvGraphicFramePr>
            <a:graphicFrameLocks noChangeAspect="1"/>
          </p:cNvGraphicFramePr>
          <p:nvPr/>
        </p:nvGraphicFramePr>
        <p:xfrm>
          <a:off x="3862083" y="1314491"/>
          <a:ext cx="5127990" cy="43783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1880" name="Image" r:id="rId5" imgW="6595129" imgH="5629368" progId="">
                  <p:embed/>
                </p:oleObj>
              </mc:Choice>
              <mc:Fallback>
                <p:oleObj name="Image" r:id="rId5" imgW="6595129" imgH="5629368" progId="">
                  <p:embed/>
                  <p:pic>
                    <p:nvPicPr>
                      <p:cNvPr id="831489" name="Object 1">
                        <a:hlinkClick r:id="rId4" action="ppaction://hlinkfile"/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62083" y="1314491"/>
                        <a:ext cx="5127990" cy="437831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FDB6392-078D-4450-A240-BFDE83E99939}" type="slidenum">
              <a:rPr lang="en-US" smtClean="0"/>
              <a:pPr>
                <a:defRPr/>
              </a:pPr>
              <a:t>58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0" y="6550223"/>
            <a:ext cx="426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Adapted by Devi Parikh from Kristen </a:t>
            </a:r>
            <a:r>
              <a:rPr lang="en-US" sz="1400" dirty="0" err="1"/>
              <a:t>Grauman</a:t>
            </a:r>
            <a:endParaRPr lang="en-US" sz="1400" dirty="0"/>
          </a:p>
        </p:txBody>
      </p:sp>
      <p:sp>
        <p:nvSpPr>
          <p:cNvPr id="8" name="Rectangle 7"/>
          <p:cNvSpPr/>
          <p:nvPr/>
        </p:nvSpPr>
        <p:spPr>
          <a:xfrm>
            <a:off x="4419630" y="6488668"/>
            <a:ext cx="47243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Demo: http://</a:t>
            </a:r>
            <a:r>
              <a:rPr lang="en-US" dirty="0" err="1"/>
              <a:t>www.luberth.com</a:t>
            </a:r>
            <a:r>
              <a:rPr lang="en-US" dirty="0"/>
              <a:t>/java/scissors/</a:t>
            </a:r>
          </a:p>
        </p:txBody>
      </p:sp>
    </p:spTree>
    <p:extLst>
      <p:ext uri="{BB962C8B-B14F-4D97-AF65-F5344CB8AC3E}">
        <p14:creationId xmlns:p14="http://schemas.microsoft.com/office/powerpoint/2010/main" val="423003867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3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38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1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3379" grpId="0"/>
      <p:bldP spid="613380" grpId="0" build="p"/>
      <p:bldP spid="8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95600" y="5943600"/>
            <a:ext cx="3505200" cy="469870"/>
          </a:xfrm>
        </p:spPr>
        <p:txBody>
          <a:bodyPr/>
          <a:lstStyle/>
          <a:p>
            <a:pPr>
              <a:buNone/>
            </a:pPr>
            <a:r>
              <a:rPr lang="en-US" sz="1400" dirty="0"/>
              <a:t>http://rivit.cs.byu.edu/Eric/Eric.html</a:t>
            </a:r>
          </a:p>
        </p:txBody>
      </p:sp>
      <p:pic>
        <p:nvPicPr>
          <p:cNvPr id="862210" name="Picture 2"/>
          <p:cNvPicPr>
            <a:picLocks noChangeAspect="1" noChangeArrowheads="1"/>
          </p:cNvPicPr>
          <p:nvPr/>
        </p:nvPicPr>
        <p:blipFill>
          <a:blip r:embed="rId3"/>
          <a:srcRect l="16552" t="13387" r="17187" b="7052"/>
          <a:stretch>
            <a:fillRect/>
          </a:stretch>
        </p:blipFill>
        <p:spPr bwMode="auto">
          <a:xfrm>
            <a:off x="1650960" y="1201707"/>
            <a:ext cx="5476950" cy="4765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itle 6"/>
          <p:cNvSpPr>
            <a:spLocks noGrp="1"/>
          </p:cNvSpPr>
          <p:nvPr>
            <p:ph type="title"/>
          </p:nvPr>
        </p:nvSpPr>
        <p:spPr>
          <a:xfrm>
            <a:off x="457200" y="33291"/>
            <a:ext cx="8229600" cy="1143000"/>
          </a:xfrm>
        </p:spPr>
        <p:txBody>
          <a:bodyPr/>
          <a:lstStyle/>
          <a:p>
            <a:pPr eaLnBrk="1" hangingPunct="1"/>
            <a:r>
              <a:rPr lang="en-US" dirty="0"/>
              <a:t>Intelligent scissors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FDB6392-078D-4450-A240-BFDE83E99939}" type="slidenum">
              <a:rPr lang="en-US" smtClean="0"/>
              <a:pPr>
                <a:defRPr/>
              </a:pPr>
              <a:t>59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0" y="6550223"/>
            <a:ext cx="3200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Slide credit: Kristen </a:t>
            </a:r>
            <a:r>
              <a:rPr lang="en-US" sz="1400" dirty="0" err="1"/>
              <a:t>Grauman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6131253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5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-3175"/>
            <a:ext cx="8229600" cy="1143000"/>
          </a:xfrm>
        </p:spPr>
        <p:txBody>
          <a:bodyPr/>
          <a:lstStyle/>
          <a:p>
            <a:pPr eaLnBrk="1" hangingPunct="1"/>
            <a:r>
              <a:rPr lang="en-US" sz="4000">
                <a:latin typeface="Arial" charset="0"/>
                <a:ea typeface="ＭＳ Ｐゴシック" charset="0"/>
                <a:cs typeface="ＭＳ Ｐゴシック" charset="0"/>
              </a:rPr>
              <a:t>Topics overview</a:t>
            </a:r>
          </a:p>
        </p:txBody>
      </p:sp>
      <p:sp>
        <p:nvSpPr>
          <p:cNvPr id="14950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11188" y="847253"/>
            <a:ext cx="8229600" cy="4525963"/>
          </a:xfrm>
        </p:spPr>
        <p:txBody>
          <a:bodyPr/>
          <a:lstStyle/>
          <a:p>
            <a:r>
              <a:rPr lang="en-US" sz="2800" dirty="0">
                <a:latin typeface="Arial" charset="0"/>
                <a:ea typeface="ＭＳ Ｐゴシック" charset="0"/>
                <a:cs typeface="ＭＳ Ｐゴシック" charset="0"/>
              </a:rPr>
              <a:t>Intro</a:t>
            </a:r>
          </a:p>
          <a:p>
            <a:r>
              <a:rPr lang="en-US" sz="2800" dirty="0">
                <a:latin typeface="Arial" charset="0"/>
                <a:ea typeface="ＭＳ Ｐゴシック" charset="0"/>
                <a:cs typeface="ＭＳ Ｐゴシック" charset="0"/>
              </a:rPr>
              <a:t>Multiple views and motion</a:t>
            </a:r>
          </a:p>
          <a:p>
            <a:pPr eaLnBrk="1" hangingPunct="1"/>
            <a:r>
              <a:rPr lang="en-US" sz="2800" dirty="0">
                <a:latin typeface="Arial" charset="0"/>
                <a:ea typeface="ＭＳ Ｐゴシック" charset="0"/>
                <a:cs typeface="ＭＳ Ｐゴシック" charset="0"/>
              </a:rPr>
              <a:t>Features &amp; filters</a:t>
            </a:r>
          </a:p>
          <a:p>
            <a:pPr eaLnBrk="1" hangingPunct="1"/>
            <a:r>
              <a:rPr lang="en-US" sz="2800" dirty="0">
                <a:solidFill>
                  <a:srgbClr val="FF0000"/>
                </a:solidFill>
                <a:latin typeface="Arial" charset="0"/>
                <a:ea typeface="ＭＳ Ｐゴシック" charset="0"/>
                <a:cs typeface="ＭＳ Ｐゴシック" charset="0"/>
              </a:rPr>
              <a:t>Grouping &amp; fitting</a:t>
            </a:r>
          </a:p>
          <a:p>
            <a:pPr lvl="1" eaLnBrk="1" hangingPunct="1"/>
            <a:r>
              <a:rPr lang="en-US" sz="2400" dirty="0">
                <a:solidFill>
                  <a:srgbClr val="FF0000"/>
                </a:solidFill>
                <a:latin typeface="Arial" charset="0"/>
                <a:ea typeface="ＭＳ Ｐゴシック" charset="0"/>
                <a:cs typeface="ＭＳ Ｐゴシック" charset="0"/>
              </a:rPr>
              <a:t>Segmentation and clustering</a:t>
            </a:r>
          </a:p>
          <a:p>
            <a:pPr lvl="1" eaLnBrk="1" hangingPunct="1"/>
            <a:r>
              <a:rPr lang="en-US" sz="2400" dirty="0">
                <a:solidFill>
                  <a:srgbClr val="FF0000"/>
                </a:solidFill>
                <a:latin typeface="Arial" charset="0"/>
                <a:ea typeface="ＭＳ Ｐゴシック" charset="0"/>
                <a:cs typeface="ＭＳ Ｐゴシック" charset="0"/>
              </a:rPr>
              <a:t>Hough transform</a:t>
            </a:r>
          </a:p>
          <a:p>
            <a:pPr lvl="1" eaLnBrk="1" hangingPunct="1"/>
            <a:r>
              <a:rPr lang="en-US" sz="2400" dirty="0">
                <a:latin typeface="Arial" charset="0"/>
                <a:ea typeface="ＭＳ Ｐゴシック" charset="0"/>
                <a:cs typeface="ＭＳ Ｐゴシック" charset="0"/>
              </a:rPr>
              <a:t>Deformable contours</a:t>
            </a:r>
          </a:p>
          <a:p>
            <a:pPr lvl="1" eaLnBrk="1" hangingPunct="1"/>
            <a:r>
              <a:rPr lang="en-US" sz="2400" dirty="0">
                <a:latin typeface="Arial" charset="0"/>
                <a:ea typeface="ＭＳ Ｐゴシック" charset="0"/>
                <a:cs typeface="ＭＳ Ｐゴシック" charset="0"/>
              </a:rPr>
              <a:t>Alignment and 2D image transformations</a:t>
            </a:r>
          </a:p>
          <a:p>
            <a:pPr eaLnBrk="1" hangingPunct="1"/>
            <a:r>
              <a:rPr lang="en-US" sz="2800" dirty="0">
                <a:latin typeface="Arial" charset="0"/>
                <a:ea typeface="ＭＳ Ｐゴシック" charset="0"/>
                <a:cs typeface="ＭＳ Ｐゴシック" charset="0"/>
              </a:rPr>
              <a:t>Recognition</a:t>
            </a:r>
          </a:p>
          <a:p>
            <a:pPr eaLnBrk="1" hangingPunct="1"/>
            <a:r>
              <a:rPr lang="en-US" sz="2800" dirty="0">
                <a:latin typeface="Arial" charset="0"/>
                <a:ea typeface="ＭＳ Ｐゴシック" charset="0"/>
                <a:cs typeface="ＭＳ Ｐゴシック" charset="0"/>
              </a:rPr>
              <a:t>Video processing</a:t>
            </a:r>
          </a:p>
        </p:txBody>
      </p:sp>
      <p:sp>
        <p:nvSpPr>
          <p:cNvPr id="149507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0B59C71F-5CA6-4F44-A4A2-543A30CBDC16}" type="slidenum">
              <a:rPr lang="en-US" sz="1400" b="0"/>
              <a:pPr eaLnBrk="1" hangingPunct="1"/>
              <a:t>6</a:t>
            </a:fld>
            <a:endParaRPr lang="en-US" sz="1400" b="0"/>
          </a:p>
        </p:txBody>
      </p:sp>
      <p:sp>
        <p:nvSpPr>
          <p:cNvPr id="149508" name="TextBox 5"/>
          <p:cNvSpPr txBox="1">
            <a:spLocks noChangeArrowheads="1"/>
          </p:cNvSpPr>
          <p:nvPr/>
        </p:nvSpPr>
        <p:spPr bwMode="auto">
          <a:xfrm>
            <a:off x="0" y="6488113"/>
            <a:ext cx="319881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b="0"/>
              <a:t>Slide credit: Kristen Grauman</a:t>
            </a:r>
          </a:p>
        </p:txBody>
      </p:sp>
    </p:spTree>
    <p:extLst>
      <p:ext uri="{BB962C8B-B14F-4D97-AF65-F5344CB8AC3E}">
        <p14:creationId xmlns:p14="http://schemas.microsoft.com/office/powerpoint/2010/main" val="293740026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11246"/>
            <a:ext cx="8229600" cy="4525963"/>
          </a:xfrm>
        </p:spPr>
        <p:txBody>
          <a:bodyPr/>
          <a:lstStyle/>
          <a:p>
            <a:endParaRPr lang="en-US"/>
          </a:p>
        </p:txBody>
      </p:sp>
      <p:pic>
        <p:nvPicPr>
          <p:cNvPr id="863234" name="Picture 2" descr="http://rivit.cs.byu.edu/Eric/cow_calf.gi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99979" y="1314396"/>
            <a:ext cx="3600450" cy="2381250"/>
          </a:xfrm>
          <a:prstGeom prst="rect">
            <a:avLst/>
          </a:prstGeom>
          <a:noFill/>
        </p:spPr>
      </p:pic>
      <p:pic>
        <p:nvPicPr>
          <p:cNvPr id="863236" name="Picture 4" descr="http://rivit.cs.byu.edu/Eric/lion.gif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024305" y="1314396"/>
            <a:ext cx="3600450" cy="1971676"/>
          </a:xfrm>
          <a:prstGeom prst="rect">
            <a:avLst/>
          </a:prstGeom>
          <a:noFill/>
        </p:spPr>
      </p:pic>
      <p:pic>
        <p:nvPicPr>
          <p:cNvPr id="863238" name="Picture 6" descr="http://rivit.cs.byu.edu/Eric/sheep.gif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36492" y="3797280"/>
            <a:ext cx="3600450" cy="2247901"/>
          </a:xfrm>
          <a:prstGeom prst="rect">
            <a:avLst/>
          </a:prstGeom>
          <a:noFill/>
        </p:spPr>
      </p:pic>
      <p:pic>
        <p:nvPicPr>
          <p:cNvPr id="863240" name="Picture 8" descr="http://rivit.cs.byu.edu/Eric/composite.gif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229234" y="3687741"/>
            <a:ext cx="3600450" cy="2381250"/>
          </a:xfrm>
          <a:prstGeom prst="rect">
            <a:avLst/>
          </a:prstGeom>
          <a:noFill/>
        </p:spPr>
      </p:pic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2971800" y="6019800"/>
            <a:ext cx="5715000" cy="4698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indent="-342900" eaLnBrk="0" fontAlgn="base" hangingPunct="0">
              <a:spcBef>
                <a:spcPct val="20000"/>
              </a:spcBef>
              <a:spcAft>
                <a:spcPct val="0"/>
              </a:spcAft>
              <a:defRPr/>
            </a:pPr>
            <a:r>
              <a:rPr lang="en-US" sz="1400" kern="0" dirty="0">
                <a:solidFill>
                  <a:srgbClr val="000000"/>
                </a:solidFill>
              </a:rPr>
              <a:t>http://</a:t>
            </a:r>
            <a:r>
              <a:rPr lang="en-US" sz="1400" kern="0" dirty="0" err="1">
                <a:solidFill>
                  <a:srgbClr val="000000"/>
                </a:solidFill>
              </a:rPr>
              <a:t>rivit.cs.byu.edu/Eric/Eric.html</a:t>
            </a:r>
            <a:endParaRPr lang="en-US" sz="1400" kern="0" dirty="0">
              <a:solidFill>
                <a:srgbClr val="000000"/>
              </a:solidFill>
            </a:endParaRPr>
          </a:p>
        </p:txBody>
      </p:sp>
      <p:sp>
        <p:nvSpPr>
          <p:cNvPr id="9" name="Down Arrow 8"/>
          <p:cNvSpPr/>
          <p:nvPr/>
        </p:nvSpPr>
        <p:spPr bwMode="auto">
          <a:xfrm rot="19553912">
            <a:off x="5103529" y="2706716"/>
            <a:ext cx="584208" cy="1424007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" name="Down Arrow 9"/>
          <p:cNvSpPr/>
          <p:nvPr/>
        </p:nvSpPr>
        <p:spPr bwMode="auto">
          <a:xfrm rot="18185042">
            <a:off x="4373268" y="3290925"/>
            <a:ext cx="584208" cy="1424007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1" name="Down Arrow 10"/>
          <p:cNvSpPr/>
          <p:nvPr/>
        </p:nvSpPr>
        <p:spPr bwMode="auto">
          <a:xfrm rot="16636040">
            <a:off x="4219844" y="4268388"/>
            <a:ext cx="584208" cy="1424007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3" name="Title 6"/>
          <p:cNvSpPr txBox="1">
            <a:spLocks/>
          </p:cNvSpPr>
          <p:nvPr/>
        </p:nvSpPr>
        <p:spPr bwMode="auto">
          <a:xfrm>
            <a:off x="457200" y="33291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4400" kern="0">
                <a:solidFill>
                  <a:srgbClr val="000000"/>
                </a:solidFill>
              </a:rPr>
              <a:t>Intelligent scissors</a:t>
            </a:r>
            <a:endParaRPr lang="en-US" sz="4400" kern="0" dirty="0">
              <a:solidFill>
                <a:srgbClr val="000000"/>
              </a:solidFill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FDB6392-078D-4450-A240-BFDE83E99939}" type="slidenum">
              <a:rPr lang="en-US" smtClean="0"/>
              <a:pPr>
                <a:defRPr/>
              </a:pPr>
              <a:t>60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0" y="6550223"/>
            <a:ext cx="4495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Slide credit: Kristen </a:t>
            </a:r>
            <a:r>
              <a:rPr lang="en-US" sz="1400" dirty="0" err="1"/>
              <a:t>Grauman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349245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3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/>
              <a:t>Beyond boundary snapping…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514582"/>
            <a:ext cx="8458200" cy="1173163"/>
          </a:xfrm>
        </p:spPr>
        <p:txBody>
          <a:bodyPr/>
          <a:lstStyle/>
          <a:p>
            <a:r>
              <a:rPr lang="en-US" sz="2400" dirty="0"/>
              <a:t>Another form of interactive guidance: specify regions</a:t>
            </a:r>
          </a:p>
          <a:p>
            <a:r>
              <a:rPr lang="en-US" sz="2400" dirty="0"/>
              <a:t>Usually taken to suggest foreground/background color distributions</a:t>
            </a:r>
          </a:p>
        </p:txBody>
      </p:sp>
      <p:sp>
        <p:nvSpPr>
          <p:cNvPr id="4" name="Text Box 26"/>
          <p:cNvSpPr txBox="1">
            <a:spLocks noChangeArrowheads="1"/>
          </p:cNvSpPr>
          <p:nvPr/>
        </p:nvSpPr>
        <p:spPr bwMode="auto">
          <a:xfrm>
            <a:off x="-381000" y="6492875"/>
            <a:ext cx="3206750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GB" b="1" dirty="0" err="1">
                <a:solidFill>
                  <a:schemeClr val="tx2"/>
                </a:solidFill>
                <a:latin typeface="Arial Narrow" pitchFamily="34" charset="0"/>
              </a:rPr>
              <a:t>Boykov</a:t>
            </a:r>
            <a:r>
              <a:rPr lang="en-GB" b="1" dirty="0">
                <a:solidFill>
                  <a:schemeClr val="tx2"/>
                </a:solidFill>
                <a:latin typeface="Arial Narrow" pitchFamily="34" charset="0"/>
              </a:rPr>
              <a:t> and Jolly (2001)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2198687" y="2923272"/>
            <a:ext cx="4910149" cy="3096528"/>
            <a:chOff x="2198687" y="2694672"/>
            <a:chExt cx="4910149" cy="3096528"/>
          </a:xfrm>
        </p:grpSpPr>
        <p:sp>
          <p:nvSpPr>
            <p:cNvPr id="5" name="Text Box 43"/>
            <p:cNvSpPr txBox="1">
              <a:spLocks noChangeArrowheads="1"/>
            </p:cNvSpPr>
            <p:nvPr/>
          </p:nvSpPr>
          <p:spPr bwMode="auto">
            <a:xfrm>
              <a:off x="2271424" y="5247487"/>
              <a:ext cx="2148176" cy="5232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User Input</a:t>
              </a:r>
            </a:p>
          </p:txBody>
        </p:sp>
        <p:sp>
          <p:nvSpPr>
            <p:cNvPr id="6" name="Text Box 44"/>
            <p:cNvSpPr txBox="1">
              <a:spLocks noChangeArrowheads="1"/>
            </p:cNvSpPr>
            <p:nvPr/>
          </p:nvSpPr>
          <p:spPr bwMode="auto">
            <a:xfrm>
              <a:off x="4800600" y="5267980"/>
              <a:ext cx="2308236" cy="5232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Result</a:t>
              </a:r>
            </a:p>
          </p:txBody>
        </p:sp>
        <p:grpSp>
          <p:nvGrpSpPr>
            <p:cNvPr id="10" name="Group 17"/>
            <p:cNvGrpSpPr>
              <a:grpSpLocks/>
            </p:cNvGrpSpPr>
            <p:nvPr/>
          </p:nvGrpSpPr>
          <p:grpSpPr bwMode="auto">
            <a:xfrm>
              <a:off x="5018706" y="2819400"/>
              <a:ext cx="1872023" cy="2399612"/>
              <a:chOff x="2599" y="2200"/>
              <a:chExt cx="969" cy="1392"/>
            </a:xfrm>
          </p:grpSpPr>
          <p:sp>
            <p:nvSpPr>
              <p:cNvPr id="11" name="Rectangle 18"/>
              <p:cNvSpPr>
                <a:spLocks noChangeArrowheads="1"/>
              </p:cNvSpPr>
              <p:nvPr/>
            </p:nvSpPr>
            <p:spPr bwMode="auto">
              <a:xfrm>
                <a:off x="2600" y="2224"/>
                <a:ext cx="944" cy="1320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pic>
            <p:nvPicPr>
              <p:cNvPr id="12" name="Picture 19" descr="o1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99" y="2200"/>
                <a:ext cx="969" cy="13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3" name="Picture 23" descr="out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98687" y="2694672"/>
              <a:ext cx="1914526" cy="2573308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5" name="TextBox 14"/>
          <p:cNvSpPr txBox="1"/>
          <p:nvPr/>
        </p:nvSpPr>
        <p:spPr>
          <a:xfrm>
            <a:off x="3505200" y="6139116"/>
            <a:ext cx="4953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/>
              <a:t>How to use this information?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696200" y="6553200"/>
            <a:ext cx="3200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Kristen </a:t>
            </a:r>
            <a:r>
              <a:rPr lang="en-US" sz="1400" dirty="0" err="1"/>
              <a:t>Grauman</a:t>
            </a:r>
            <a:endParaRPr lang="en-US" sz="1400" dirty="0"/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FDB6392-078D-4450-A240-BFDE83E99939}" type="slidenum">
              <a:rPr lang="en-US" smtClean="0"/>
              <a:pPr>
                <a:defRPr/>
              </a:pPr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1019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5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Freeform 2"/>
          <p:cNvSpPr>
            <a:spLocks/>
          </p:cNvSpPr>
          <p:nvPr/>
        </p:nvSpPr>
        <p:spPr bwMode="auto">
          <a:xfrm rot="5400000" flipH="1" flipV="1">
            <a:off x="2476500" y="723900"/>
            <a:ext cx="228600" cy="1676400"/>
          </a:xfrm>
          <a:custGeom>
            <a:avLst/>
            <a:gdLst>
              <a:gd name="T0" fmla="*/ 0 w 144"/>
              <a:gd name="T1" fmla="*/ 2147483647 h 1056"/>
              <a:gd name="T2" fmla="*/ 362902445 w 144"/>
              <a:gd name="T3" fmla="*/ 1330642282 h 1056"/>
              <a:gd name="T4" fmla="*/ 0 w 144"/>
              <a:gd name="T5" fmla="*/ 0 h 1056"/>
              <a:gd name="T6" fmla="*/ 0 60000 65536"/>
              <a:gd name="T7" fmla="*/ 0 60000 65536"/>
              <a:gd name="T8" fmla="*/ 0 60000 65536"/>
              <a:gd name="T9" fmla="*/ 0 w 144"/>
              <a:gd name="T10" fmla="*/ 0 h 1056"/>
              <a:gd name="T11" fmla="*/ 144 w 144"/>
              <a:gd name="T12" fmla="*/ 1056 h 10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44" h="1056">
                <a:moveTo>
                  <a:pt x="0" y="1056"/>
                </a:moveTo>
                <a:cubicBezTo>
                  <a:pt x="72" y="880"/>
                  <a:pt x="144" y="704"/>
                  <a:pt x="144" y="528"/>
                </a:cubicBezTo>
                <a:cubicBezTo>
                  <a:pt x="144" y="352"/>
                  <a:pt x="72" y="176"/>
                  <a:pt x="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27651" name="Freeform 3"/>
          <p:cNvSpPr>
            <a:spLocks/>
          </p:cNvSpPr>
          <p:nvPr/>
        </p:nvSpPr>
        <p:spPr bwMode="auto">
          <a:xfrm>
            <a:off x="3429000" y="1676400"/>
            <a:ext cx="228600" cy="1676400"/>
          </a:xfrm>
          <a:custGeom>
            <a:avLst/>
            <a:gdLst>
              <a:gd name="T0" fmla="*/ 0 w 144"/>
              <a:gd name="T1" fmla="*/ 2147483647 h 1056"/>
              <a:gd name="T2" fmla="*/ 362902445 w 144"/>
              <a:gd name="T3" fmla="*/ 1330642282 h 1056"/>
              <a:gd name="T4" fmla="*/ 0 w 144"/>
              <a:gd name="T5" fmla="*/ 0 h 1056"/>
              <a:gd name="T6" fmla="*/ 0 60000 65536"/>
              <a:gd name="T7" fmla="*/ 0 60000 65536"/>
              <a:gd name="T8" fmla="*/ 0 60000 65536"/>
              <a:gd name="T9" fmla="*/ 0 w 144"/>
              <a:gd name="T10" fmla="*/ 0 h 1056"/>
              <a:gd name="T11" fmla="*/ 144 w 144"/>
              <a:gd name="T12" fmla="*/ 1056 h 10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44" h="1056">
                <a:moveTo>
                  <a:pt x="0" y="1056"/>
                </a:moveTo>
                <a:cubicBezTo>
                  <a:pt x="72" y="880"/>
                  <a:pt x="144" y="704"/>
                  <a:pt x="144" y="528"/>
                </a:cubicBezTo>
                <a:cubicBezTo>
                  <a:pt x="144" y="352"/>
                  <a:pt x="72" y="176"/>
                  <a:pt x="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27652" name="Line 4"/>
          <p:cNvSpPr>
            <a:spLocks noChangeShapeType="1"/>
          </p:cNvSpPr>
          <p:nvPr/>
        </p:nvSpPr>
        <p:spPr bwMode="auto">
          <a:xfrm flipV="1">
            <a:off x="2590800" y="1676400"/>
            <a:ext cx="838200" cy="1752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27653" name="Line 5"/>
          <p:cNvSpPr>
            <a:spLocks noChangeShapeType="1"/>
          </p:cNvSpPr>
          <p:nvPr/>
        </p:nvSpPr>
        <p:spPr bwMode="auto">
          <a:xfrm>
            <a:off x="2590800" y="1676400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27654" name="Line 6"/>
          <p:cNvSpPr>
            <a:spLocks noChangeShapeType="1"/>
          </p:cNvSpPr>
          <p:nvPr/>
        </p:nvSpPr>
        <p:spPr bwMode="auto">
          <a:xfrm>
            <a:off x="3429000" y="1676400"/>
            <a:ext cx="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27655" name="Text Box 7"/>
          <p:cNvSpPr txBox="1">
            <a:spLocks noChangeArrowheads="1"/>
          </p:cNvSpPr>
          <p:nvPr/>
        </p:nvSpPr>
        <p:spPr bwMode="auto">
          <a:xfrm>
            <a:off x="3332163" y="1660525"/>
            <a:ext cx="32543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>
                <a:solidFill>
                  <a:srgbClr val="0000FF"/>
                </a:solidFill>
              </a:rPr>
              <a:t>q</a:t>
            </a:r>
          </a:p>
        </p:txBody>
      </p:sp>
      <p:sp>
        <p:nvSpPr>
          <p:cNvPr id="27656" name="Line 8"/>
          <p:cNvSpPr>
            <a:spLocks noChangeShapeType="1"/>
          </p:cNvSpPr>
          <p:nvPr/>
        </p:nvSpPr>
        <p:spPr bwMode="auto">
          <a:xfrm flipV="1">
            <a:off x="2590800" y="1676400"/>
            <a:ext cx="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27657" name="Line 9"/>
          <p:cNvSpPr>
            <a:spLocks noChangeShapeType="1"/>
          </p:cNvSpPr>
          <p:nvPr/>
        </p:nvSpPr>
        <p:spPr bwMode="auto">
          <a:xfrm flipV="1">
            <a:off x="2590800" y="1676400"/>
            <a:ext cx="838200" cy="8382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27658" name="Line 10"/>
          <p:cNvSpPr>
            <a:spLocks noChangeShapeType="1"/>
          </p:cNvSpPr>
          <p:nvPr/>
        </p:nvSpPr>
        <p:spPr bwMode="auto">
          <a:xfrm flipH="1" flipV="1">
            <a:off x="1752600" y="1676400"/>
            <a:ext cx="83820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27659" name="Line 11"/>
          <p:cNvSpPr>
            <a:spLocks noChangeShapeType="1"/>
          </p:cNvSpPr>
          <p:nvPr/>
        </p:nvSpPr>
        <p:spPr bwMode="auto">
          <a:xfrm flipH="1">
            <a:off x="1752600" y="2514600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27660" name="Line 12"/>
          <p:cNvSpPr>
            <a:spLocks noChangeShapeType="1"/>
          </p:cNvSpPr>
          <p:nvPr/>
        </p:nvSpPr>
        <p:spPr bwMode="auto">
          <a:xfrm flipH="1">
            <a:off x="1752600" y="2514600"/>
            <a:ext cx="83820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27661" name="Line 13"/>
          <p:cNvSpPr>
            <a:spLocks noChangeShapeType="1"/>
          </p:cNvSpPr>
          <p:nvPr/>
        </p:nvSpPr>
        <p:spPr bwMode="auto">
          <a:xfrm>
            <a:off x="2590800" y="2514600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27662" name="Line 14"/>
          <p:cNvSpPr>
            <a:spLocks noChangeShapeType="1"/>
          </p:cNvSpPr>
          <p:nvPr/>
        </p:nvSpPr>
        <p:spPr bwMode="auto">
          <a:xfrm>
            <a:off x="2590800" y="2514600"/>
            <a:ext cx="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27663" name="Line 15"/>
          <p:cNvSpPr>
            <a:spLocks noChangeShapeType="1"/>
          </p:cNvSpPr>
          <p:nvPr/>
        </p:nvSpPr>
        <p:spPr bwMode="auto">
          <a:xfrm>
            <a:off x="2590800" y="2514600"/>
            <a:ext cx="83820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27664" name="Rectangle 16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dirty="0"/>
              <a:t>Recall: Images as graphs</a:t>
            </a:r>
          </a:p>
        </p:txBody>
      </p:sp>
      <p:sp>
        <p:nvSpPr>
          <p:cNvPr id="27665" name="Rectangle 17"/>
          <p:cNvSpPr>
            <a:spLocks noGrp="1" noChangeArrowheads="1"/>
          </p:cNvSpPr>
          <p:nvPr>
            <p:ph type="body" idx="4294967295"/>
          </p:nvPr>
        </p:nvSpPr>
        <p:spPr>
          <a:xfrm>
            <a:off x="685800" y="4267200"/>
            <a:ext cx="8077200" cy="25908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i="1" dirty="0"/>
              <a:t>Fully-connected</a:t>
            </a:r>
            <a:r>
              <a:rPr lang="en-US" dirty="0"/>
              <a:t> graph</a:t>
            </a:r>
          </a:p>
          <a:p>
            <a:pPr lvl="1" eaLnBrk="1" hangingPunct="1"/>
            <a:r>
              <a:rPr lang="en-US" dirty="0"/>
              <a:t>node for every pixel</a:t>
            </a:r>
          </a:p>
          <a:p>
            <a:pPr lvl="1" eaLnBrk="1" hangingPunct="1"/>
            <a:r>
              <a:rPr lang="en-US" dirty="0"/>
              <a:t>link between </a:t>
            </a:r>
            <a:r>
              <a:rPr lang="en-US" i="1" dirty="0"/>
              <a:t>every</a:t>
            </a:r>
            <a:r>
              <a:rPr lang="en-US" dirty="0"/>
              <a:t> pair of pixels, </a:t>
            </a:r>
            <a:r>
              <a:rPr lang="en-US" b="1" dirty="0" err="1">
                <a:solidFill>
                  <a:schemeClr val="folHlink"/>
                </a:solidFill>
              </a:rPr>
              <a:t>p</a:t>
            </a:r>
            <a:r>
              <a:rPr lang="en-US" dirty="0" err="1"/>
              <a:t>,</a:t>
            </a:r>
            <a:r>
              <a:rPr lang="en-US" b="1" dirty="0" err="1">
                <a:solidFill>
                  <a:schemeClr val="folHlink"/>
                </a:solidFill>
              </a:rPr>
              <a:t>q</a:t>
            </a:r>
            <a:endParaRPr lang="en-US" b="1" dirty="0">
              <a:solidFill>
                <a:schemeClr val="folHlink"/>
              </a:solidFill>
            </a:endParaRPr>
          </a:p>
          <a:p>
            <a:pPr lvl="1" eaLnBrk="1" hangingPunct="1"/>
            <a:r>
              <a:rPr lang="en-US" dirty="0"/>
              <a:t>similarity </a:t>
            </a:r>
            <a:r>
              <a:rPr lang="en-US" dirty="0" err="1">
                <a:solidFill>
                  <a:srgbClr val="FF0000"/>
                </a:solidFill>
              </a:rPr>
              <a:t>w</a:t>
            </a:r>
            <a:r>
              <a:rPr lang="en-US" b="1" baseline="-25000" dirty="0" err="1">
                <a:solidFill>
                  <a:srgbClr val="FF0000"/>
                </a:solidFill>
              </a:rPr>
              <a:t>pq</a:t>
            </a:r>
            <a:r>
              <a:rPr lang="en-US" dirty="0"/>
              <a:t> for each link</a:t>
            </a:r>
          </a:p>
          <a:p>
            <a:pPr lvl="3" eaLnBrk="1" hangingPunct="1"/>
            <a:r>
              <a:rPr lang="en-US" dirty="0"/>
              <a:t>similarity is </a:t>
            </a:r>
            <a:r>
              <a:rPr lang="en-US" i="1" dirty="0"/>
              <a:t>inversely proportional</a:t>
            </a:r>
            <a:r>
              <a:rPr lang="en-US" dirty="0"/>
              <a:t> to difference in color and position</a:t>
            </a:r>
          </a:p>
        </p:txBody>
      </p:sp>
      <p:sp>
        <p:nvSpPr>
          <p:cNvPr id="27666" name="Oval 18"/>
          <p:cNvSpPr>
            <a:spLocks noChangeArrowheads="1"/>
          </p:cNvSpPr>
          <p:nvPr/>
        </p:nvSpPr>
        <p:spPr bwMode="auto">
          <a:xfrm>
            <a:off x="2520950" y="2444750"/>
            <a:ext cx="139700" cy="139700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27667" name="Oval 19"/>
          <p:cNvSpPr>
            <a:spLocks noChangeArrowheads="1"/>
          </p:cNvSpPr>
          <p:nvPr/>
        </p:nvSpPr>
        <p:spPr bwMode="auto">
          <a:xfrm>
            <a:off x="2520950" y="1600200"/>
            <a:ext cx="139700" cy="141288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27668" name="Oval 20"/>
          <p:cNvSpPr>
            <a:spLocks noChangeArrowheads="1"/>
          </p:cNvSpPr>
          <p:nvPr/>
        </p:nvSpPr>
        <p:spPr bwMode="auto">
          <a:xfrm>
            <a:off x="3363913" y="2444750"/>
            <a:ext cx="141287" cy="1397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27669" name="Oval 21"/>
          <p:cNvSpPr>
            <a:spLocks noChangeArrowheads="1"/>
          </p:cNvSpPr>
          <p:nvPr/>
        </p:nvSpPr>
        <p:spPr bwMode="auto">
          <a:xfrm>
            <a:off x="2520950" y="3287713"/>
            <a:ext cx="139700" cy="141287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27670" name="Oval 22"/>
          <p:cNvSpPr>
            <a:spLocks noChangeArrowheads="1"/>
          </p:cNvSpPr>
          <p:nvPr/>
        </p:nvSpPr>
        <p:spPr bwMode="auto">
          <a:xfrm>
            <a:off x="1676400" y="2444750"/>
            <a:ext cx="141288" cy="1397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27671" name="Oval 23"/>
          <p:cNvSpPr>
            <a:spLocks noChangeArrowheads="1"/>
          </p:cNvSpPr>
          <p:nvPr/>
        </p:nvSpPr>
        <p:spPr bwMode="auto">
          <a:xfrm>
            <a:off x="3363913" y="1600200"/>
            <a:ext cx="141287" cy="141288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27672" name="Oval 24"/>
          <p:cNvSpPr>
            <a:spLocks noChangeArrowheads="1"/>
          </p:cNvSpPr>
          <p:nvPr/>
        </p:nvSpPr>
        <p:spPr bwMode="auto">
          <a:xfrm>
            <a:off x="3363913" y="3287713"/>
            <a:ext cx="141287" cy="141287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27673" name="Oval 25"/>
          <p:cNvSpPr>
            <a:spLocks noChangeArrowheads="1"/>
          </p:cNvSpPr>
          <p:nvPr/>
        </p:nvSpPr>
        <p:spPr bwMode="auto">
          <a:xfrm>
            <a:off x="1676400" y="3287713"/>
            <a:ext cx="141288" cy="141287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27674" name="Oval 26"/>
          <p:cNvSpPr>
            <a:spLocks noChangeArrowheads="1"/>
          </p:cNvSpPr>
          <p:nvPr/>
        </p:nvSpPr>
        <p:spPr bwMode="auto">
          <a:xfrm>
            <a:off x="1676400" y="1600200"/>
            <a:ext cx="141288" cy="141288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27675" name="Text Box 27"/>
          <p:cNvSpPr txBox="1">
            <a:spLocks noChangeArrowheads="1"/>
          </p:cNvSpPr>
          <p:nvPr/>
        </p:nvSpPr>
        <p:spPr bwMode="auto">
          <a:xfrm>
            <a:off x="2514600" y="2498725"/>
            <a:ext cx="3254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>
                <a:solidFill>
                  <a:srgbClr val="0000FF"/>
                </a:solidFill>
              </a:rPr>
              <a:t>p</a:t>
            </a:r>
          </a:p>
        </p:txBody>
      </p:sp>
      <p:sp>
        <p:nvSpPr>
          <p:cNvPr id="27676" name="Text Box 28"/>
          <p:cNvSpPr txBox="1">
            <a:spLocks noChangeArrowheads="1"/>
          </p:cNvSpPr>
          <p:nvPr/>
        </p:nvSpPr>
        <p:spPr bwMode="auto">
          <a:xfrm>
            <a:off x="2895600" y="2001837"/>
            <a:ext cx="6858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dirty="0" err="1">
                <a:solidFill>
                  <a:srgbClr val="FF0000"/>
                </a:solidFill>
              </a:rPr>
              <a:t>w</a:t>
            </a:r>
            <a:r>
              <a:rPr lang="en-US" sz="2000" b="1" baseline="-25000" dirty="0" err="1">
                <a:solidFill>
                  <a:srgbClr val="FF0000"/>
                </a:solidFill>
              </a:rPr>
              <a:t>pq</a:t>
            </a:r>
            <a:endParaRPr lang="en-US" sz="2000" b="1" baseline="-25000" dirty="0">
              <a:solidFill>
                <a:srgbClr val="FF0000"/>
              </a:solidFill>
            </a:endParaRPr>
          </a:p>
        </p:txBody>
      </p:sp>
      <p:sp>
        <p:nvSpPr>
          <p:cNvPr id="27677" name="Line 29"/>
          <p:cNvSpPr>
            <a:spLocks noChangeShapeType="1"/>
          </p:cNvSpPr>
          <p:nvPr/>
        </p:nvSpPr>
        <p:spPr bwMode="auto">
          <a:xfrm>
            <a:off x="1752600" y="1676400"/>
            <a:ext cx="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27678" name="Line 30"/>
          <p:cNvSpPr>
            <a:spLocks noChangeShapeType="1"/>
          </p:cNvSpPr>
          <p:nvPr/>
        </p:nvSpPr>
        <p:spPr bwMode="auto">
          <a:xfrm>
            <a:off x="1752600" y="2514600"/>
            <a:ext cx="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27679" name="Line 31"/>
          <p:cNvSpPr>
            <a:spLocks noChangeShapeType="1"/>
          </p:cNvSpPr>
          <p:nvPr/>
        </p:nvSpPr>
        <p:spPr bwMode="auto">
          <a:xfrm>
            <a:off x="1752600" y="3352800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27680" name="Line 32"/>
          <p:cNvSpPr>
            <a:spLocks noChangeShapeType="1"/>
          </p:cNvSpPr>
          <p:nvPr/>
        </p:nvSpPr>
        <p:spPr bwMode="auto">
          <a:xfrm flipH="1">
            <a:off x="2590800" y="3352800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27681" name="Line 33"/>
          <p:cNvSpPr>
            <a:spLocks noChangeShapeType="1"/>
          </p:cNvSpPr>
          <p:nvPr/>
        </p:nvSpPr>
        <p:spPr bwMode="auto">
          <a:xfrm>
            <a:off x="3429000" y="2514600"/>
            <a:ext cx="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27682" name="Line 34"/>
          <p:cNvSpPr>
            <a:spLocks noChangeShapeType="1"/>
          </p:cNvSpPr>
          <p:nvPr/>
        </p:nvSpPr>
        <p:spPr bwMode="auto">
          <a:xfrm>
            <a:off x="1752600" y="1676400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27683" name="Line 35"/>
          <p:cNvSpPr>
            <a:spLocks noChangeShapeType="1"/>
          </p:cNvSpPr>
          <p:nvPr/>
        </p:nvSpPr>
        <p:spPr bwMode="auto">
          <a:xfrm>
            <a:off x="1752600" y="1676400"/>
            <a:ext cx="838200" cy="1676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27684" name="Line 36"/>
          <p:cNvSpPr>
            <a:spLocks noChangeShapeType="1"/>
          </p:cNvSpPr>
          <p:nvPr/>
        </p:nvSpPr>
        <p:spPr bwMode="auto">
          <a:xfrm flipH="1">
            <a:off x="1752600" y="1676400"/>
            <a:ext cx="838200" cy="1676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27685" name="Line 37"/>
          <p:cNvSpPr>
            <a:spLocks noChangeShapeType="1"/>
          </p:cNvSpPr>
          <p:nvPr/>
        </p:nvSpPr>
        <p:spPr bwMode="auto">
          <a:xfrm>
            <a:off x="2590800" y="1600200"/>
            <a:ext cx="838200" cy="1752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27686" name="Line 38"/>
          <p:cNvSpPr>
            <a:spLocks noChangeShapeType="1"/>
          </p:cNvSpPr>
          <p:nvPr/>
        </p:nvSpPr>
        <p:spPr bwMode="auto">
          <a:xfrm>
            <a:off x="1752600" y="1676400"/>
            <a:ext cx="167640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27687" name="Line 39"/>
          <p:cNvSpPr>
            <a:spLocks noChangeShapeType="1"/>
          </p:cNvSpPr>
          <p:nvPr/>
        </p:nvSpPr>
        <p:spPr bwMode="auto">
          <a:xfrm flipV="1">
            <a:off x="1752600" y="2514600"/>
            <a:ext cx="167640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27688" name="Line 40"/>
          <p:cNvSpPr>
            <a:spLocks noChangeShapeType="1"/>
          </p:cNvSpPr>
          <p:nvPr/>
        </p:nvSpPr>
        <p:spPr bwMode="auto">
          <a:xfrm flipH="1" flipV="1">
            <a:off x="1752600" y="2514600"/>
            <a:ext cx="167640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27689" name="Line 41"/>
          <p:cNvSpPr>
            <a:spLocks noChangeShapeType="1"/>
          </p:cNvSpPr>
          <p:nvPr/>
        </p:nvSpPr>
        <p:spPr bwMode="auto">
          <a:xfrm flipV="1">
            <a:off x="1752600" y="1676400"/>
            <a:ext cx="167640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27690" name="Freeform 42"/>
          <p:cNvSpPr>
            <a:spLocks/>
          </p:cNvSpPr>
          <p:nvPr/>
        </p:nvSpPr>
        <p:spPr bwMode="auto">
          <a:xfrm flipH="1">
            <a:off x="1524000" y="1676400"/>
            <a:ext cx="228600" cy="1676400"/>
          </a:xfrm>
          <a:custGeom>
            <a:avLst/>
            <a:gdLst>
              <a:gd name="T0" fmla="*/ 0 w 144"/>
              <a:gd name="T1" fmla="*/ 2147483647 h 1056"/>
              <a:gd name="T2" fmla="*/ 362902445 w 144"/>
              <a:gd name="T3" fmla="*/ 1330642282 h 1056"/>
              <a:gd name="T4" fmla="*/ 0 w 144"/>
              <a:gd name="T5" fmla="*/ 0 h 1056"/>
              <a:gd name="T6" fmla="*/ 0 60000 65536"/>
              <a:gd name="T7" fmla="*/ 0 60000 65536"/>
              <a:gd name="T8" fmla="*/ 0 60000 65536"/>
              <a:gd name="T9" fmla="*/ 0 w 144"/>
              <a:gd name="T10" fmla="*/ 0 h 1056"/>
              <a:gd name="T11" fmla="*/ 144 w 144"/>
              <a:gd name="T12" fmla="*/ 1056 h 10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44" h="1056">
                <a:moveTo>
                  <a:pt x="0" y="1056"/>
                </a:moveTo>
                <a:cubicBezTo>
                  <a:pt x="72" y="880"/>
                  <a:pt x="144" y="704"/>
                  <a:pt x="144" y="528"/>
                </a:cubicBezTo>
                <a:cubicBezTo>
                  <a:pt x="144" y="352"/>
                  <a:pt x="72" y="176"/>
                  <a:pt x="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27691" name="Freeform 43"/>
          <p:cNvSpPr>
            <a:spLocks/>
          </p:cNvSpPr>
          <p:nvPr/>
        </p:nvSpPr>
        <p:spPr bwMode="auto">
          <a:xfrm rot="16200000" flipH="1">
            <a:off x="2476500" y="2628900"/>
            <a:ext cx="228600" cy="1676400"/>
          </a:xfrm>
          <a:custGeom>
            <a:avLst/>
            <a:gdLst>
              <a:gd name="T0" fmla="*/ 0 w 144"/>
              <a:gd name="T1" fmla="*/ 2147483647 h 1056"/>
              <a:gd name="T2" fmla="*/ 362902445 w 144"/>
              <a:gd name="T3" fmla="*/ 1330642282 h 1056"/>
              <a:gd name="T4" fmla="*/ 0 w 144"/>
              <a:gd name="T5" fmla="*/ 0 h 1056"/>
              <a:gd name="T6" fmla="*/ 0 60000 65536"/>
              <a:gd name="T7" fmla="*/ 0 60000 65536"/>
              <a:gd name="T8" fmla="*/ 0 60000 65536"/>
              <a:gd name="T9" fmla="*/ 0 w 144"/>
              <a:gd name="T10" fmla="*/ 0 h 1056"/>
              <a:gd name="T11" fmla="*/ 144 w 144"/>
              <a:gd name="T12" fmla="*/ 1056 h 10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44" h="1056">
                <a:moveTo>
                  <a:pt x="0" y="1056"/>
                </a:moveTo>
                <a:cubicBezTo>
                  <a:pt x="72" y="880"/>
                  <a:pt x="144" y="704"/>
                  <a:pt x="144" y="528"/>
                </a:cubicBezTo>
                <a:cubicBezTo>
                  <a:pt x="144" y="352"/>
                  <a:pt x="72" y="176"/>
                  <a:pt x="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pic>
        <p:nvPicPr>
          <p:cNvPr id="27692" name="Picture 44" descr="tiger_I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1133475"/>
            <a:ext cx="2533650" cy="336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7693" name="Group 45"/>
          <p:cNvGrpSpPr>
            <a:grpSpLocks/>
          </p:cNvGrpSpPr>
          <p:nvPr/>
        </p:nvGrpSpPr>
        <p:grpSpPr bwMode="auto">
          <a:xfrm>
            <a:off x="5962650" y="2200275"/>
            <a:ext cx="457200" cy="533400"/>
            <a:chOff x="2592" y="1488"/>
            <a:chExt cx="288" cy="336"/>
          </a:xfrm>
        </p:grpSpPr>
        <p:sp>
          <p:nvSpPr>
            <p:cNvPr id="27696" name="Rectangle 46"/>
            <p:cNvSpPr>
              <a:spLocks noChangeArrowheads="1"/>
            </p:cNvSpPr>
            <p:nvPr/>
          </p:nvSpPr>
          <p:spPr bwMode="auto">
            <a:xfrm>
              <a:off x="2592" y="1776"/>
              <a:ext cx="48" cy="48"/>
            </a:xfrm>
            <a:prstGeom prst="rect">
              <a:avLst/>
            </a:prstGeom>
            <a:solidFill>
              <a:srgbClr val="FF0000"/>
            </a:solidFill>
            <a:ln w="12700" cap="sq">
              <a:solidFill>
                <a:srgbClr val="FFFF00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7697" name="Rectangle 47"/>
            <p:cNvSpPr>
              <a:spLocks noChangeArrowheads="1"/>
            </p:cNvSpPr>
            <p:nvPr/>
          </p:nvSpPr>
          <p:spPr bwMode="auto">
            <a:xfrm>
              <a:off x="2832" y="1488"/>
              <a:ext cx="48" cy="48"/>
            </a:xfrm>
            <a:prstGeom prst="rect">
              <a:avLst/>
            </a:prstGeom>
            <a:solidFill>
              <a:srgbClr val="FF0000"/>
            </a:solidFill>
            <a:ln w="12700" cap="sq">
              <a:solidFill>
                <a:srgbClr val="FFFF00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cxnSp>
          <p:nvCxnSpPr>
            <p:cNvPr id="27698" name="AutoShape 48"/>
            <p:cNvCxnSpPr>
              <a:cxnSpLocks noChangeShapeType="1"/>
              <a:stCxn id="27696" idx="0"/>
              <a:endCxn id="27697" idx="1"/>
            </p:cNvCxnSpPr>
            <p:nvPr/>
          </p:nvCxnSpPr>
          <p:spPr bwMode="auto">
            <a:xfrm flipV="1">
              <a:off x="2616" y="1512"/>
              <a:ext cx="216" cy="264"/>
            </a:xfrm>
            <a:prstGeom prst="straightConnector1">
              <a:avLst/>
            </a:prstGeom>
            <a:noFill/>
            <a:ln w="28575" cap="sq">
              <a:solidFill>
                <a:srgbClr val="FFFF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27694" name="Text Box 49"/>
          <p:cNvSpPr txBox="1">
            <a:spLocks noChangeArrowheads="1"/>
          </p:cNvSpPr>
          <p:nvPr/>
        </p:nvSpPr>
        <p:spPr bwMode="auto">
          <a:xfrm>
            <a:off x="6115050" y="2286000"/>
            <a:ext cx="6096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dirty="0">
                <a:solidFill>
                  <a:srgbClr val="FFFF00"/>
                </a:solidFill>
                <a:latin typeface="Comic Sans MS" pitchFamily="66" charset="0"/>
              </a:rPr>
              <a:t>w</a:t>
            </a:r>
          </a:p>
        </p:txBody>
      </p:sp>
      <p:sp>
        <p:nvSpPr>
          <p:cNvPr id="27695" name="TextBox 49"/>
          <p:cNvSpPr txBox="1">
            <a:spLocks noChangeArrowheads="1"/>
          </p:cNvSpPr>
          <p:nvPr/>
        </p:nvSpPr>
        <p:spPr bwMode="auto">
          <a:xfrm>
            <a:off x="8001000" y="6553200"/>
            <a:ext cx="182880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rgbClr val="000000"/>
                </a:solidFill>
              </a:rPr>
              <a:t>Steve Seitz</a:t>
            </a:r>
          </a:p>
        </p:txBody>
      </p:sp>
      <p:sp>
        <p:nvSpPr>
          <p:cNvPr id="51" name="Slide Number Placeholder 5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1931072-7EFB-4869-8F4B-C4472C271F28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62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410478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Line 2"/>
          <p:cNvSpPr>
            <a:spLocks noChangeShapeType="1"/>
          </p:cNvSpPr>
          <p:nvPr/>
        </p:nvSpPr>
        <p:spPr bwMode="auto">
          <a:xfrm flipV="1">
            <a:off x="2590800" y="1676400"/>
            <a:ext cx="838200" cy="1752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28675" name="Line 3"/>
          <p:cNvSpPr>
            <a:spLocks noChangeShapeType="1"/>
          </p:cNvSpPr>
          <p:nvPr/>
        </p:nvSpPr>
        <p:spPr bwMode="auto">
          <a:xfrm>
            <a:off x="3429000" y="1676400"/>
            <a:ext cx="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28676" name="Line 4"/>
          <p:cNvSpPr>
            <a:spLocks noChangeShapeType="1"/>
          </p:cNvSpPr>
          <p:nvPr/>
        </p:nvSpPr>
        <p:spPr bwMode="auto">
          <a:xfrm flipV="1">
            <a:off x="2590800" y="1676400"/>
            <a:ext cx="838200" cy="838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28677" name="Line 5"/>
          <p:cNvSpPr>
            <a:spLocks noChangeShapeType="1"/>
          </p:cNvSpPr>
          <p:nvPr/>
        </p:nvSpPr>
        <p:spPr bwMode="auto">
          <a:xfrm>
            <a:off x="2590800" y="2514600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28678" name="Line 6"/>
          <p:cNvSpPr>
            <a:spLocks noChangeShapeType="1"/>
          </p:cNvSpPr>
          <p:nvPr/>
        </p:nvSpPr>
        <p:spPr bwMode="auto">
          <a:xfrm>
            <a:off x="2590800" y="2514600"/>
            <a:ext cx="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28679" name="Rectangle 7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dirty="0"/>
              <a:t>Recall: Segmentation by Graph Cuts</a:t>
            </a:r>
          </a:p>
        </p:txBody>
      </p:sp>
      <p:sp>
        <p:nvSpPr>
          <p:cNvPr id="28680" name="Rectangle 8"/>
          <p:cNvSpPr>
            <a:spLocks noGrp="1" noChangeArrowheads="1"/>
          </p:cNvSpPr>
          <p:nvPr>
            <p:ph type="body" idx="4294967295"/>
          </p:nvPr>
        </p:nvSpPr>
        <p:spPr>
          <a:xfrm>
            <a:off x="685800" y="4267200"/>
            <a:ext cx="7848600" cy="20574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dirty="0"/>
              <a:t>Break graph into segments</a:t>
            </a:r>
          </a:p>
          <a:p>
            <a:pPr lvl="1" eaLnBrk="1" hangingPunct="1"/>
            <a:r>
              <a:rPr lang="en-US" dirty="0"/>
              <a:t>Delete links that cross between segments</a:t>
            </a:r>
          </a:p>
          <a:p>
            <a:pPr lvl="1" eaLnBrk="1" hangingPunct="1">
              <a:spcBef>
                <a:spcPts val="1800"/>
              </a:spcBef>
            </a:pPr>
            <a:r>
              <a:rPr lang="en-US" dirty="0"/>
              <a:t>Easiest to break links that have low similarity</a:t>
            </a:r>
          </a:p>
          <a:p>
            <a:pPr lvl="2" eaLnBrk="1" hangingPunct="1"/>
            <a:r>
              <a:rPr lang="en-US" sz="1800" dirty="0"/>
              <a:t>similar pixels should be in the same segments</a:t>
            </a:r>
          </a:p>
          <a:p>
            <a:pPr lvl="2" eaLnBrk="1" hangingPunct="1"/>
            <a:r>
              <a:rPr lang="en-US" sz="1800" dirty="0"/>
              <a:t>dissimilar pixels should be in different segments</a:t>
            </a:r>
          </a:p>
          <a:p>
            <a:pPr lvl="1" eaLnBrk="1" hangingPunct="1"/>
            <a:endParaRPr lang="en-US" dirty="0"/>
          </a:p>
        </p:txBody>
      </p:sp>
      <p:sp>
        <p:nvSpPr>
          <p:cNvPr id="28681" name="Oval 9"/>
          <p:cNvSpPr>
            <a:spLocks noChangeArrowheads="1"/>
          </p:cNvSpPr>
          <p:nvPr/>
        </p:nvSpPr>
        <p:spPr bwMode="auto">
          <a:xfrm>
            <a:off x="2520950" y="2444750"/>
            <a:ext cx="139700" cy="1397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28682" name="Oval 10"/>
          <p:cNvSpPr>
            <a:spLocks noChangeArrowheads="1"/>
          </p:cNvSpPr>
          <p:nvPr/>
        </p:nvSpPr>
        <p:spPr bwMode="auto">
          <a:xfrm>
            <a:off x="2520950" y="1600200"/>
            <a:ext cx="139700" cy="141288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28683" name="Oval 11"/>
          <p:cNvSpPr>
            <a:spLocks noChangeArrowheads="1"/>
          </p:cNvSpPr>
          <p:nvPr/>
        </p:nvSpPr>
        <p:spPr bwMode="auto">
          <a:xfrm>
            <a:off x="3363913" y="2444750"/>
            <a:ext cx="141287" cy="1397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28684" name="Oval 12"/>
          <p:cNvSpPr>
            <a:spLocks noChangeArrowheads="1"/>
          </p:cNvSpPr>
          <p:nvPr/>
        </p:nvSpPr>
        <p:spPr bwMode="auto">
          <a:xfrm>
            <a:off x="2520950" y="3287713"/>
            <a:ext cx="139700" cy="141287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28685" name="Oval 13"/>
          <p:cNvSpPr>
            <a:spLocks noChangeArrowheads="1"/>
          </p:cNvSpPr>
          <p:nvPr/>
        </p:nvSpPr>
        <p:spPr bwMode="auto">
          <a:xfrm>
            <a:off x="1676400" y="2444750"/>
            <a:ext cx="141288" cy="1397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28686" name="Oval 14"/>
          <p:cNvSpPr>
            <a:spLocks noChangeArrowheads="1"/>
          </p:cNvSpPr>
          <p:nvPr/>
        </p:nvSpPr>
        <p:spPr bwMode="auto">
          <a:xfrm>
            <a:off x="3363913" y="1600200"/>
            <a:ext cx="141287" cy="141288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28687" name="Oval 15"/>
          <p:cNvSpPr>
            <a:spLocks noChangeArrowheads="1"/>
          </p:cNvSpPr>
          <p:nvPr/>
        </p:nvSpPr>
        <p:spPr bwMode="auto">
          <a:xfrm>
            <a:off x="3363913" y="3287713"/>
            <a:ext cx="141287" cy="141287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28688" name="Oval 16"/>
          <p:cNvSpPr>
            <a:spLocks noChangeArrowheads="1"/>
          </p:cNvSpPr>
          <p:nvPr/>
        </p:nvSpPr>
        <p:spPr bwMode="auto">
          <a:xfrm>
            <a:off x="1676400" y="3287713"/>
            <a:ext cx="141288" cy="141287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28689" name="Oval 17"/>
          <p:cNvSpPr>
            <a:spLocks noChangeArrowheads="1"/>
          </p:cNvSpPr>
          <p:nvPr/>
        </p:nvSpPr>
        <p:spPr bwMode="auto">
          <a:xfrm>
            <a:off x="1676400" y="1600200"/>
            <a:ext cx="141288" cy="141288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28690" name="Line 18"/>
          <p:cNvSpPr>
            <a:spLocks noChangeShapeType="1"/>
          </p:cNvSpPr>
          <p:nvPr/>
        </p:nvSpPr>
        <p:spPr bwMode="auto">
          <a:xfrm>
            <a:off x="1752600" y="1676400"/>
            <a:ext cx="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28691" name="Line 19"/>
          <p:cNvSpPr>
            <a:spLocks noChangeShapeType="1"/>
          </p:cNvSpPr>
          <p:nvPr/>
        </p:nvSpPr>
        <p:spPr bwMode="auto">
          <a:xfrm>
            <a:off x="1752600" y="2514600"/>
            <a:ext cx="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28692" name="Line 20"/>
          <p:cNvSpPr>
            <a:spLocks noChangeShapeType="1"/>
          </p:cNvSpPr>
          <p:nvPr/>
        </p:nvSpPr>
        <p:spPr bwMode="auto">
          <a:xfrm>
            <a:off x="1752600" y="1676400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28693" name="Line 21"/>
          <p:cNvSpPr>
            <a:spLocks noChangeShapeType="1"/>
          </p:cNvSpPr>
          <p:nvPr/>
        </p:nvSpPr>
        <p:spPr bwMode="auto">
          <a:xfrm flipH="1">
            <a:off x="1752600" y="1676400"/>
            <a:ext cx="838200" cy="1676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28694" name="Freeform 22"/>
          <p:cNvSpPr>
            <a:spLocks/>
          </p:cNvSpPr>
          <p:nvPr/>
        </p:nvSpPr>
        <p:spPr bwMode="auto">
          <a:xfrm flipH="1">
            <a:off x="1524000" y="1676400"/>
            <a:ext cx="228600" cy="1676400"/>
          </a:xfrm>
          <a:custGeom>
            <a:avLst/>
            <a:gdLst>
              <a:gd name="T0" fmla="*/ 0 w 144"/>
              <a:gd name="T1" fmla="*/ 2147483647 h 1056"/>
              <a:gd name="T2" fmla="*/ 362902445 w 144"/>
              <a:gd name="T3" fmla="*/ 1330642282 h 1056"/>
              <a:gd name="T4" fmla="*/ 0 w 144"/>
              <a:gd name="T5" fmla="*/ 0 h 1056"/>
              <a:gd name="T6" fmla="*/ 0 60000 65536"/>
              <a:gd name="T7" fmla="*/ 0 60000 65536"/>
              <a:gd name="T8" fmla="*/ 0 60000 65536"/>
              <a:gd name="T9" fmla="*/ 0 w 144"/>
              <a:gd name="T10" fmla="*/ 0 h 1056"/>
              <a:gd name="T11" fmla="*/ 144 w 144"/>
              <a:gd name="T12" fmla="*/ 1056 h 10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44" h="1056">
                <a:moveTo>
                  <a:pt x="0" y="1056"/>
                </a:moveTo>
                <a:cubicBezTo>
                  <a:pt x="72" y="880"/>
                  <a:pt x="144" y="704"/>
                  <a:pt x="144" y="528"/>
                </a:cubicBezTo>
                <a:cubicBezTo>
                  <a:pt x="144" y="352"/>
                  <a:pt x="72" y="176"/>
                  <a:pt x="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grpSp>
        <p:nvGrpSpPr>
          <p:cNvPr id="28695" name="Group 23"/>
          <p:cNvGrpSpPr>
            <a:grpSpLocks/>
          </p:cNvGrpSpPr>
          <p:nvPr/>
        </p:nvGrpSpPr>
        <p:grpSpPr bwMode="auto">
          <a:xfrm>
            <a:off x="5029200" y="1133475"/>
            <a:ext cx="2541588" cy="3362325"/>
            <a:chOff x="3595" y="714"/>
            <a:chExt cx="1601" cy="2118"/>
          </a:xfrm>
        </p:grpSpPr>
        <p:pic>
          <p:nvPicPr>
            <p:cNvPr id="28702" name="Picture 24" descr="tiger_I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00" y="714"/>
              <a:ext cx="1596" cy="21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8703" name="Rectangle 25"/>
            <p:cNvSpPr>
              <a:spLocks noChangeArrowheads="1"/>
            </p:cNvSpPr>
            <p:nvPr/>
          </p:nvSpPr>
          <p:spPr bwMode="auto">
            <a:xfrm>
              <a:off x="3595" y="714"/>
              <a:ext cx="1584" cy="21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8704" name="Freeform 26"/>
            <p:cNvSpPr>
              <a:spLocks/>
            </p:cNvSpPr>
            <p:nvPr/>
          </p:nvSpPr>
          <p:spPr bwMode="auto">
            <a:xfrm>
              <a:off x="3749" y="806"/>
              <a:ext cx="919" cy="1863"/>
            </a:xfrm>
            <a:custGeom>
              <a:avLst/>
              <a:gdLst>
                <a:gd name="T0" fmla="*/ 6 w 919"/>
                <a:gd name="T1" fmla="*/ 0 h 1863"/>
                <a:gd name="T2" fmla="*/ 128 w 919"/>
                <a:gd name="T3" fmla="*/ 58 h 1863"/>
                <a:gd name="T4" fmla="*/ 235 w 919"/>
                <a:gd name="T5" fmla="*/ 85 h 1863"/>
                <a:gd name="T6" fmla="*/ 314 w 919"/>
                <a:gd name="T7" fmla="*/ 175 h 1863"/>
                <a:gd name="T8" fmla="*/ 325 w 919"/>
                <a:gd name="T9" fmla="*/ 191 h 1863"/>
                <a:gd name="T10" fmla="*/ 335 w 919"/>
                <a:gd name="T11" fmla="*/ 207 h 1863"/>
                <a:gd name="T12" fmla="*/ 346 w 919"/>
                <a:gd name="T13" fmla="*/ 223 h 1863"/>
                <a:gd name="T14" fmla="*/ 309 w 919"/>
                <a:gd name="T15" fmla="*/ 536 h 1863"/>
                <a:gd name="T16" fmla="*/ 288 w 919"/>
                <a:gd name="T17" fmla="*/ 584 h 1863"/>
                <a:gd name="T18" fmla="*/ 266 w 919"/>
                <a:gd name="T19" fmla="*/ 616 h 1863"/>
                <a:gd name="T20" fmla="*/ 224 w 919"/>
                <a:gd name="T21" fmla="*/ 711 h 1863"/>
                <a:gd name="T22" fmla="*/ 219 w 919"/>
                <a:gd name="T23" fmla="*/ 918 h 1863"/>
                <a:gd name="T24" fmla="*/ 245 w 919"/>
                <a:gd name="T25" fmla="*/ 966 h 1863"/>
                <a:gd name="T26" fmla="*/ 288 w 919"/>
                <a:gd name="T27" fmla="*/ 1062 h 1863"/>
                <a:gd name="T28" fmla="*/ 282 w 919"/>
                <a:gd name="T29" fmla="*/ 1194 h 1863"/>
                <a:gd name="T30" fmla="*/ 203 w 919"/>
                <a:gd name="T31" fmla="*/ 1232 h 1863"/>
                <a:gd name="T32" fmla="*/ 187 w 919"/>
                <a:gd name="T33" fmla="*/ 1264 h 1863"/>
                <a:gd name="T34" fmla="*/ 245 w 919"/>
                <a:gd name="T35" fmla="*/ 1279 h 1863"/>
                <a:gd name="T36" fmla="*/ 404 w 919"/>
                <a:gd name="T37" fmla="*/ 1274 h 1863"/>
                <a:gd name="T38" fmla="*/ 426 w 919"/>
                <a:gd name="T39" fmla="*/ 1242 h 1863"/>
                <a:gd name="T40" fmla="*/ 415 w 919"/>
                <a:gd name="T41" fmla="*/ 1051 h 1863"/>
                <a:gd name="T42" fmla="*/ 458 w 919"/>
                <a:gd name="T43" fmla="*/ 1072 h 1863"/>
                <a:gd name="T44" fmla="*/ 489 w 919"/>
                <a:gd name="T45" fmla="*/ 1152 h 1863"/>
                <a:gd name="T46" fmla="*/ 532 w 919"/>
                <a:gd name="T47" fmla="*/ 1189 h 1863"/>
                <a:gd name="T48" fmla="*/ 558 w 919"/>
                <a:gd name="T49" fmla="*/ 1237 h 1863"/>
                <a:gd name="T50" fmla="*/ 558 w 919"/>
                <a:gd name="T51" fmla="*/ 1237 h 1863"/>
                <a:gd name="T52" fmla="*/ 574 w 919"/>
                <a:gd name="T53" fmla="*/ 1301 h 1863"/>
                <a:gd name="T54" fmla="*/ 590 w 919"/>
                <a:gd name="T55" fmla="*/ 1423 h 1863"/>
                <a:gd name="T56" fmla="*/ 601 w 919"/>
                <a:gd name="T57" fmla="*/ 1455 h 1863"/>
                <a:gd name="T58" fmla="*/ 622 w 919"/>
                <a:gd name="T59" fmla="*/ 1486 h 1863"/>
                <a:gd name="T60" fmla="*/ 654 w 919"/>
                <a:gd name="T61" fmla="*/ 1550 h 1863"/>
                <a:gd name="T62" fmla="*/ 686 w 919"/>
                <a:gd name="T63" fmla="*/ 1614 h 1863"/>
                <a:gd name="T64" fmla="*/ 712 w 919"/>
                <a:gd name="T65" fmla="*/ 1662 h 1863"/>
                <a:gd name="T66" fmla="*/ 723 w 919"/>
                <a:gd name="T67" fmla="*/ 1678 h 1863"/>
                <a:gd name="T68" fmla="*/ 760 w 919"/>
                <a:gd name="T69" fmla="*/ 1741 h 1863"/>
                <a:gd name="T70" fmla="*/ 882 w 919"/>
                <a:gd name="T71" fmla="*/ 1863 h 1863"/>
                <a:gd name="T72" fmla="*/ 909 w 919"/>
                <a:gd name="T73" fmla="*/ 1752 h 1863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919"/>
                <a:gd name="T112" fmla="*/ 0 h 1863"/>
                <a:gd name="T113" fmla="*/ 919 w 919"/>
                <a:gd name="T114" fmla="*/ 1863 h 1863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919" h="1863">
                  <a:moveTo>
                    <a:pt x="6" y="0"/>
                  </a:moveTo>
                  <a:cubicBezTo>
                    <a:pt x="34" y="74"/>
                    <a:pt x="0" y="52"/>
                    <a:pt x="128" y="58"/>
                  </a:cubicBezTo>
                  <a:cubicBezTo>
                    <a:pt x="167" y="63"/>
                    <a:pt x="199" y="74"/>
                    <a:pt x="235" y="85"/>
                  </a:cubicBezTo>
                  <a:cubicBezTo>
                    <a:pt x="268" y="107"/>
                    <a:pt x="292" y="142"/>
                    <a:pt x="314" y="175"/>
                  </a:cubicBezTo>
                  <a:cubicBezTo>
                    <a:pt x="318" y="180"/>
                    <a:pt x="321" y="186"/>
                    <a:pt x="325" y="191"/>
                  </a:cubicBezTo>
                  <a:cubicBezTo>
                    <a:pt x="328" y="196"/>
                    <a:pt x="332" y="202"/>
                    <a:pt x="335" y="207"/>
                  </a:cubicBezTo>
                  <a:cubicBezTo>
                    <a:pt x="339" y="212"/>
                    <a:pt x="346" y="223"/>
                    <a:pt x="346" y="223"/>
                  </a:cubicBezTo>
                  <a:cubicBezTo>
                    <a:pt x="380" y="331"/>
                    <a:pt x="371" y="445"/>
                    <a:pt x="309" y="536"/>
                  </a:cubicBezTo>
                  <a:cubicBezTo>
                    <a:pt x="304" y="552"/>
                    <a:pt x="296" y="570"/>
                    <a:pt x="288" y="584"/>
                  </a:cubicBezTo>
                  <a:cubicBezTo>
                    <a:pt x="282" y="595"/>
                    <a:pt x="266" y="616"/>
                    <a:pt x="266" y="616"/>
                  </a:cubicBezTo>
                  <a:cubicBezTo>
                    <a:pt x="256" y="649"/>
                    <a:pt x="235" y="677"/>
                    <a:pt x="224" y="711"/>
                  </a:cubicBezTo>
                  <a:cubicBezTo>
                    <a:pt x="218" y="787"/>
                    <a:pt x="212" y="839"/>
                    <a:pt x="219" y="918"/>
                  </a:cubicBezTo>
                  <a:cubicBezTo>
                    <a:pt x="221" y="943"/>
                    <a:pt x="236" y="937"/>
                    <a:pt x="245" y="966"/>
                  </a:cubicBezTo>
                  <a:cubicBezTo>
                    <a:pt x="255" y="998"/>
                    <a:pt x="269" y="1035"/>
                    <a:pt x="288" y="1062"/>
                  </a:cubicBezTo>
                  <a:cubicBezTo>
                    <a:pt x="299" y="1097"/>
                    <a:pt x="310" y="1167"/>
                    <a:pt x="282" y="1194"/>
                  </a:cubicBezTo>
                  <a:cubicBezTo>
                    <a:pt x="259" y="1217"/>
                    <a:pt x="232" y="1221"/>
                    <a:pt x="203" y="1232"/>
                  </a:cubicBezTo>
                  <a:cubicBezTo>
                    <a:pt x="203" y="1232"/>
                    <a:pt x="182" y="1259"/>
                    <a:pt x="187" y="1264"/>
                  </a:cubicBezTo>
                  <a:cubicBezTo>
                    <a:pt x="193" y="1270"/>
                    <a:pt x="235" y="1277"/>
                    <a:pt x="245" y="1279"/>
                  </a:cubicBezTo>
                  <a:cubicBezTo>
                    <a:pt x="298" y="1277"/>
                    <a:pt x="352" y="1285"/>
                    <a:pt x="404" y="1274"/>
                  </a:cubicBezTo>
                  <a:cubicBezTo>
                    <a:pt x="417" y="1271"/>
                    <a:pt x="426" y="1242"/>
                    <a:pt x="426" y="1242"/>
                  </a:cubicBezTo>
                  <a:cubicBezTo>
                    <a:pt x="434" y="1174"/>
                    <a:pt x="435" y="1117"/>
                    <a:pt x="415" y="1051"/>
                  </a:cubicBezTo>
                  <a:cubicBezTo>
                    <a:pt x="442" y="1042"/>
                    <a:pt x="434" y="1057"/>
                    <a:pt x="458" y="1072"/>
                  </a:cubicBezTo>
                  <a:cubicBezTo>
                    <a:pt x="473" y="1096"/>
                    <a:pt x="474" y="1130"/>
                    <a:pt x="489" y="1152"/>
                  </a:cubicBezTo>
                  <a:cubicBezTo>
                    <a:pt x="500" y="1168"/>
                    <a:pt x="532" y="1189"/>
                    <a:pt x="532" y="1189"/>
                  </a:cubicBezTo>
                  <a:lnTo>
                    <a:pt x="558" y="1237"/>
                  </a:lnTo>
                  <a:cubicBezTo>
                    <a:pt x="558" y="1237"/>
                    <a:pt x="558" y="1237"/>
                    <a:pt x="558" y="1237"/>
                  </a:cubicBezTo>
                  <a:cubicBezTo>
                    <a:pt x="566" y="1259"/>
                    <a:pt x="570" y="1277"/>
                    <a:pt x="574" y="1301"/>
                  </a:cubicBezTo>
                  <a:cubicBezTo>
                    <a:pt x="578" y="1352"/>
                    <a:pt x="577" y="1380"/>
                    <a:pt x="590" y="1423"/>
                  </a:cubicBezTo>
                  <a:cubicBezTo>
                    <a:pt x="593" y="1434"/>
                    <a:pt x="596" y="1445"/>
                    <a:pt x="601" y="1455"/>
                  </a:cubicBezTo>
                  <a:cubicBezTo>
                    <a:pt x="607" y="1466"/>
                    <a:pt x="622" y="1486"/>
                    <a:pt x="622" y="1486"/>
                  </a:cubicBezTo>
                  <a:cubicBezTo>
                    <a:pt x="629" y="1508"/>
                    <a:pt x="641" y="1531"/>
                    <a:pt x="654" y="1550"/>
                  </a:cubicBezTo>
                  <a:cubicBezTo>
                    <a:pt x="661" y="1572"/>
                    <a:pt x="673" y="1595"/>
                    <a:pt x="686" y="1614"/>
                  </a:cubicBezTo>
                  <a:cubicBezTo>
                    <a:pt x="695" y="1642"/>
                    <a:pt x="688" y="1626"/>
                    <a:pt x="712" y="1662"/>
                  </a:cubicBezTo>
                  <a:cubicBezTo>
                    <a:pt x="716" y="1667"/>
                    <a:pt x="723" y="1678"/>
                    <a:pt x="723" y="1678"/>
                  </a:cubicBezTo>
                  <a:cubicBezTo>
                    <a:pt x="730" y="1702"/>
                    <a:pt x="746" y="1720"/>
                    <a:pt x="760" y="1741"/>
                  </a:cubicBezTo>
                  <a:cubicBezTo>
                    <a:pt x="791" y="1788"/>
                    <a:pt x="825" y="1845"/>
                    <a:pt x="882" y="1863"/>
                  </a:cubicBezTo>
                  <a:cubicBezTo>
                    <a:pt x="919" y="1851"/>
                    <a:pt x="909" y="1779"/>
                    <a:pt x="909" y="1752"/>
                  </a:cubicBezTo>
                </a:path>
              </a:pathLst>
            </a:custGeom>
            <a:noFill/>
            <a:ln w="38100" cap="sq">
              <a:solidFill>
                <a:srgbClr val="FFFF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8705" name="Freeform 27"/>
            <p:cNvSpPr>
              <a:spLocks/>
            </p:cNvSpPr>
            <p:nvPr/>
          </p:nvSpPr>
          <p:spPr bwMode="auto">
            <a:xfrm>
              <a:off x="4580" y="2218"/>
              <a:ext cx="508" cy="457"/>
            </a:xfrm>
            <a:custGeom>
              <a:avLst/>
              <a:gdLst>
                <a:gd name="T0" fmla="*/ 73 w 508"/>
                <a:gd name="T1" fmla="*/ 324 h 457"/>
                <a:gd name="T2" fmla="*/ 41 w 508"/>
                <a:gd name="T3" fmla="*/ 303 h 457"/>
                <a:gd name="T4" fmla="*/ 19 w 508"/>
                <a:gd name="T5" fmla="*/ 271 h 457"/>
                <a:gd name="T6" fmla="*/ 46 w 508"/>
                <a:gd name="T7" fmla="*/ 133 h 457"/>
                <a:gd name="T8" fmla="*/ 110 w 508"/>
                <a:gd name="T9" fmla="*/ 37 h 457"/>
                <a:gd name="T10" fmla="*/ 189 w 508"/>
                <a:gd name="T11" fmla="*/ 0 h 457"/>
                <a:gd name="T12" fmla="*/ 290 w 508"/>
                <a:gd name="T13" fmla="*/ 11 h 457"/>
                <a:gd name="T14" fmla="*/ 322 w 508"/>
                <a:gd name="T15" fmla="*/ 21 h 457"/>
                <a:gd name="T16" fmla="*/ 354 w 508"/>
                <a:gd name="T17" fmla="*/ 43 h 457"/>
                <a:gd name="T18" fmla="*/ 370 w 508"/>
                <a:gd name="T19" fmla="*/ 53 h 457"/>
                <a:gd name="T20" fmla="*/ 444 w 508"/>
                <a:gd name="T21" fmla="*/ 112 h 457"/>
                <a:gd name="T22" fmla="*/ 476 w 508"/>
                <a:gd name="T23" fmla="*/ 133 h 457"/>
                <a:gd name="T24" fmla="*/ 508 w 508"/>
                <a:gd name="T25" fmla="*/ 282 h 457"/>
                <a:gd name="T26" fmla="*/ 503 w 508"/>
                <a:gd name="T27" fmla="*/ 340 h 457"/>
                <a:gd name="T28" fmla="*/ 476 w 508"/>
                <a:gd name="T29" fmla="*/ 367 h 457"/>
                <a:gd name="T30" fmla="*/ 423 w 508"/>
                <a:gd name="T31" fmla="*/ 425 h 457"/>
                <a:gd name="T32" fmla="*/ 370 w 508"/>
                <a:gd name="T33" fmla="*/ 457 h 457"/>
                <a:gd name="T34" fmla="*/ 317 w 508"/>
                <a:gd name="T35" fmla="*/ 451 h 457"/>
                <a:gd name="T36" fmla="*/ 285 w 508"/>
                <a:gd name="T37" fmla="*/ 441 h 457"/>
                <a:gd name="T38" fmla="*/ 269 w 508"/>
                <a:gd name="T39" fmla="*/ 436 h 457"/>
                <a:gd name="T40" fmla="*/ 205 w 508"/>
                <a:gd name="T41" fmla="*/ 404 h 457"/>
                <a:gd name="T42" fmla="*/ 142 w 508"/>
                <a:gd name="T43" fmla="*/ 372 h 457"/>
                <a:gd name="T44" fmla="*/ 73 w 508"/>
                <a:gd name="T45" fmla="*/ 324 h 457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508"/>
                <a:gd name="T70" fmla="*/ 0 h 457"/>
                <a:gd name="T71" fmla="*/ 508 w 508"/>
                <a:gd name="T72" fmla="*/ 457 h 457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508" h="457">
                  <a:moveTo>
                    <a:pt x="73" y="324"/>
                  </a:moveTo>
                  <a:cubicBezTo>
                    <a:pt x="62" y="317"/>
                    <a:pt x="52" y="310"/>
                    <a:pt x="41" y="303"/>
                  </a:cubicBezTo>
                  <a:cubicBezTo>
                    <a:pt x="30" y="296"/>
                    <a:pt x="19" y="271"/>
                    <a:pt x="19" y="271"/>
                  </a:cubicBezTo>
                  <a:cubicBezTo>
                    <a:pt x="4" y="222"/>
                    <a:pt x="0" y="165"/>
                    <a:pt x="46" y="133"/>
                  </a:cubicBezTo>
                  <a:cubicBezTo>
                    <a:pt x="67" y="101"/>
                    <a:pt x="88" y="69"/>
                    <a:pt x="110" y="37"/>
                  </a:cubicBezTo>
                  <a:cubicBezTo>
                    <a:pt x="124" y="16"/>
                    <a:pt x="167" y="7"/>
                    <a:pt x="189" y="0"/>
                  </a:cubicBezTo>
                  <a:cubicBezTo>
                    <a:pt x="242" y="4"/>
                    <a:pt x="250" y="0"/>
                    <a:pt x="290" y="11"/>
                  </a:cubicBezTo>
                  <a:cubicBezTo>
                    <a:pt x="301" y="14"/>
                    <a:pt x="322" y="21"/>
                    <a:pt x="322" y="21"/>
                  </a:cubicBezTo>
                  <a:cubicBezTo>
                    <a:pt x="333" y="28"/>
                    <a:pt x="343" y="36"/>
                    <a:pt x="354" y="43"/>
                  </a:cubicBezTo>
                  <a:cubicBezTo>
                    <a:pt x="359" y="46"/>
                    <a:pt x="370" y="53"/>
                    <a:pt x="370" y="53"/>
                  </a:cubicBezTo>
                  <a:cubicBezTo>
                    <a:pt x="388" y="80"/>
                    <a:pt x="417" y="94"/>
                    <a:pt x="444" y="112"/>
                  </a:cubicBezTo>
                  <a:cubicBezTo>
                    <a:pt x="455" y="119"/>
                    <a:pt x="476" y="133"/>
                    <a:pt x="476" y="133"/>
                  </a:cubicBezTo>
                  <a:cubicBezTo>
                    <a:pt x="486" y="183"/>
                    <a:pt x="497" y="232"/>
                    <a:pt x="508" y="282"/>
                  </a:cubicBezTo>
                  <a:cubicBezTo>
                    <a:pt x="506" y="301"/>
                    <a:pt x="507" y="321"/>
                    <a:pt x="503" y="340"/>
                  </a:cubicBezTo>
                  <a:cubicBezTo>
                    <a:pt x="499" y="357"/>
                    <a:pt x="486" y="357"/>
                    <a:pt x="476" y="367"/>
                  </a:cubicBezTo>
                  <a:cubicBezTo>
                    <a:pt x="457" y="386"/>
                    <a:pt x="446" y="409"/>
                    <a:pt x="423" y="425"/>
                  </a:cubicBezTo>
                  <a:cubicBezTo>
                    <a:pt x="414" y="453"/>
                    <a:pt x="394" y="448"/>
                    <a:pt x="370" y="457"/>
                  </a:cubicBezTo>
                  <a:cubicBezTo>
                    <a:pt x="352" y="455"/>
                    <a:pt x="334" y="454"/>
                    <a:pt x="317" y="451"/>
                  </a:cubicBezTo>
                  <a:cubicBezTo>
                    <a:pt x="306" y="449"/>
                    <a:pt x="296" y="444"/>
                    <a:pt x="285" y="441"/>
                  </a:cubicBezTo>
                  <a:cubicBezTo>
                    <a:pt x="280" y="439"/>
                    <a:pt x="269" y="436"/>
                    <a:pt x="269" y="436"/>
                  </a:cubicBezTo>
                  <a:cubicBezTo>
                    <a:pt x="250" y="423"/>
                    <a:pt x="227" y="411"/>
                    <a:pt x="205" y="404"/>
                  </a:cubicBezTo>
                  <a:cubicBezTo>
                    <a:pt x="186" y="391"/>
                    <a:pt x="164" y="379"/>
                    <a:pt x="142" y="372"/>
                  </a:cubicBezTo>
                  <a:cubicBezTo>
                    <a:pt x="104" y="346"/>
                    <a:pt x="103" y="362"/>
                    <a:pt x="73" y="324"/>
                  </a:cubicBezTo>
                  <a:close/>
                </a:path>
              </a:pathLst>
            </a:custGeom>
            <a:noFill/>
            <a:ln w="38100" cap="sq">
              <a:solidFill>
                <a:srgbClr val="FFFF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8706" name="Freeform 28"/>
            <p:cNvSpPr>
              <a:spLocks/>
            </p:cNvSpPr>
            <p:nvPr/>
          </p:nvSpPr>
          <p:spPr bwMode="auto">
            <a:xfrm>
              <a:off x="3761" y="779"/>
              <a:ext cx="1093" cy="1439"/>
            </a:xfrm>
            <a:custGeom>
              <a:avLst/>
              <a:gdLst>
                <a:gd name="T0" fmla="*/ 0 w 1093"/>
                <a:gd name="T1" fmla="*/ 0 h 1439"/>
                <a:gd name="T2" fmla="*/ 185 w 1093"/>
                <a:gd name="T3" fmla="*/ 22 h 1439"/>
                <a:gd name="T4" fmla="*/ 270 w 1093"/>
                <a:gd name="T5" fmla="*/ 53 h 1439"/>
                <a:gd name="T6" fmla="*/ 318 w 1093"/>
                <a:gd name="T7" fmla="*/ 69 h 1439"/>
                <a:gd name="T8" fmla="*/ 350 w 1093"/>
                <a:gd name="T9" fmla="*/ 91 h 1439"/>
                <a:gd name="T10" fmla="*/ 387 w 1093"/>
                <a:gd name="T11" fmla="*/ 133 h 1439"/>
                <a:gd name="T12" fmla="*/ 424 w 1093"/>
                <a:gd name="T13" fmla="*/ 213 h 1439"/>
                <a:gd name="T14" fmla="*/ 451 w 1093"/>
                <a:gd name="T15" fmla="*/ 340 h 1439"/>
                <a:gd name="T16" fmla="*/ 461 w 1093"/>
                <a:gd name="T17" fmla="*/ 372 h 1439"/>
                <a:gd name="T18" fmla="*/ 499 w 1093"/>
                <a:gd name="T19" fmla="*/ 383 h 1439"/>
                <a:gd name="T20" fmla="*/ 584 w 1093"/>
                <a:gd name="T21" fmla="*/ 377 h 1439"/>
                <a:gd name="T22" fmla="*/ 626 w 1093"/>
                <a:gd name="T23" fmla="*/ 409 h 1439"/>
                <a:gd name="T24" fmla="*/ 716 w 1093"/>
                <a:gd name="T25" fmla="*/ 515 h 1439"/>
                <a:gd name="T26" fmla="*/ 764 w 1093"/>
                <a:gd name="T27" fmla="*/ 579 h 1439"/>
                <a:gd name="T28" fmla="*/ 785 w 1093"/>
                <a:gd name="T29" fmla="*/ 606 h 1439"/>
                <a:gd name="T30" fmla="*/ 817 w 1093"/>
                <a:gd name="T31" fmla="*/ 685 h 1439"/>
                <a:gd name="T32" fmla="*/ 833 w 1093"/>
                <a:gd name="T33" fmla="*/ 733 h 1439"/>
                <a:gd name="T34" fmla="*/ 838 w 1093"/>
                <a:gd name="T35" fmla="*/ 749 h 1439"/>
                <a:gd name="T36" fmla="*/ 870 w 1093"/>
                <a:gd name="T37" fmla="*/ 945 h 1439"/>
                <a:gd name="T38" fmla="*/ 929 w 1093"/>
                <a:gd name="T39" fmla="*/ 993 h 1439"/>
                <a:gd name="T40" fmla="*/ 939 w 1093"/>
                <a:gd name="T41" fmla="*/ 1009 h 1439"/>
                <a:gd name="T42" fmla="*/ 955 w 1093"/>
                <a:gd name="T43" fmla="*/ 1020 h 1439"/>
                <a:gd name="T44" fmla="*/ 977 w 1093"/>
                <a:gd name="T45" fmla="*/ 1041 h 1439"/>
                <a:gd name="T46" fmla="*/ 987 w 1093"/>
                <a:gd name="T47" fmla="*/ 1057 h 1439"/>
                <a:gd name="T48" fmla="*/ 1040 w 1093"/>
                <a:gd name="T49" fmla="*/ 1062 h 1439"/>
                <a:gd name="T50" fmla="*/ 1046 w 1093"/>
                <a:gd name="T51" fmla="*/ 1227 h 1439"/>
                <a:gd name="T52" fmla="*/ 1072 w 1093"/>
                <a:gd name="T53" fmla="*/ 1275 h 1439"/>
                <a:gd name="T54" fmla="*/ 1093 w 1093"/>
                <a:gd name="T55" fmla="*/ 1439 h 1439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w 1093"/>
                <a:gd name="T85" fmla="*/ 0 h 1439"/>
                <a:gd name="T86" fmla="*/ 1093 w 1093"/>
                <a:gd name="T87" fmla="*/ 1439 h 1439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T84" t="T85" r="T86" b="T87"/>
              <a:pathLst>
                <a:path w="1093" h="1439">
                  <a:moveTo>
                    <a:pt x="0" y="0"/>
                  </a:moveTo>
                  <a:cubicBezTo>
                    <a:pt x="60" y="17"/>
                    <a:pt x="123" y="18"/>
                    <a:pt x="185" y="22"/>
                  </a:cubicBezTo>
                  <a:cubicBezTo>
                    <a:pt x="216" y="29"/>
                    <a:pt x="242" y="39"/>
                    <a:pt x="270" y="53"/>
                  </a:cubicBezTo>
                  <a:cubicBezTo>
                    <a:pt x="285" y="61"/>
                    <a:pt x="318" y="69"/>
                    <a:pt x="318" y="69"/>
                  </a:cubicBezTo>
                  <a:cubicBezTo>
                    <a:pt x="329" y="76"/>
                    <a:pt x="339" y="84"/>
                    <a:pt x="350" y="91"/>
                  </a:cubicBezTo>
                  <a:cubicBezTo>
                    <a:pt x="365" y="102"/>
                    <a:pt x="372" y="122"/>
                    <a:pt x="387" y="133"/>
                  </a:cubicBezTo>
                  <a:cubicBezTo>
                    <a:pt x="395" y="159"/>
                    <a:pt x="409" y="189"/>
                    <a:pt x="424" y="213"/>
                  </a:cubicBezTo>
                  <a:cubicBezTo>
                    <a:pt x="432" y="256"/>
                    <a:pt x="438" y="298"/>
                    <a:pt x="451" y="340"/>
                  </a:cubicBezTo>
                  <a:cubicBezTo>
                    <a:pt x="454" y="351"/>
                    <a:pt x="450" y="369"/>
                    <a:pt x="461" y="372"/>
                  </a:cubicBezTo>
                  <a:cubicBezTo>
                    <a:pt x="484" y="379"/>
                    <a:pt x="472" y="376"/>
                    <a:pt x="499" y="383"/>
                  </a:cubicBezTo>
                  <a:cubicBezTo>
                    <a:pt x="535" y="377"/>
                    <a:pt x="548" y="371"/>
                    <a:pt x="584" y="377"/>
                  </a:cubicBezTo>
                  <a:cubicBezTo>
                    <a:pt x="604" y="385"/>
                    <a:pt x="608" y="398"/>
                    <a:pt x="626" y="409"/>
                  </a:cubicBezTo>
                  <a:cubicBezTo>
                    <a:pt x="654" y="449"/>
                    <a:pt x="671" y="487"/>
                    <a:pt x="716" y="515"/>
                  </a:cubicBezTo>
                  <a:cubicBezTo>
                    <a:pt x="732" y="539"/>
                    <a:pt x="744" y="559"/>
                    <a:pt x="764" y="579"/>
                  </a:cubicBezTo>
                  <a:cubicBezTo>
                    <a:pt x="776" y="617"/>
                    <a:pt x="759" y="574"/>
                    <a:pt x="785" y="606"/>
                  </a:cubicBezTo>
                  <a:cubicBezTo>
                    <a:pt x="802" y="626"/>
                    <a:pt x="808" y="661"/>
                    <a:pt x="817" y="685"/>
                  </a:cubicBezTo>
                  <a:cubicBezTo>
                    <a:pt x="827" y="711"/>
                    <a:pt x="821" y="696"/>
                    <a:pt x="833" y="733"/>
                  </a:cubicBezTo>
                  <a:cubicBezTo>
                    <a:pt x="835" y="738"/>
                    <a:pt x="838" y="749"/>
                    <a:pt x="838" y="749"/>
                  </a:cubicBezTo>
                  <a:cubicBezTo>
                    <a:pt x="845" y="801"/>
                    <a:pt x="829" y="920"/>
                    <a:pt x="870" y="945"/>
                  </a:cubicBezTo>
                  <a:cubicBezTo>
                    <a:pt x="884" y="965"/>
                    <a:pt x="908" y="980"/>
                    <a:pt x="929" y="993"/>
                  </a:cubicBezTo>
                  <a:cubicBezTo>
                    <a:pt x="932" y="998"/>
                    <a:pt x="935" y="1004"/>
                    <a:pt x="939" y="1009"/>
                  </a:cubicBezTo>
                  <a:cubicBezTo>
                    <a:pt x="943" y="1014"/>
                    <a:pt x="951" y="1015"/>
                    <a:pt x="955" y="1020"/>
                  </a:cubicBezTo>
                  <a:cubicBezTo>
                    <a:pt x="975" y="1045"/>
                    <a:pt x="943" y="1030"/>
                    <a:pt x="977" y="1041"/>
                  </a:cubicBezTo>
                  <a:cubicBezTo>
                    <a:pt x="980" y="1046"/>
                    <a:pt x="981" y="1055"/>
                    <a:pt x="987" y="1057"/>
                  </a:cubicBezTo>
                  <a:cubicBezTo>
                    <a:pt x="1004" y="1063"/>
                    <a:pt x="1034" y="1045"/>
                    <a:pt x="1040" y="1062"/>
                  </a:cubicBezTo>
                  <a:cubicBezTo>
                    <a:pt x="1058" y="1114"/>
                    <a:pt x="1043" y="1172"/>
                    <a:pt x="1046" y="1227"/>
                  </a:cubicBezTo>
                  <a:cubicBezTo>
                    <a:pt x="1047" y="1245"/>
                    <a:pt x="1072" y="1275"/>
                    <a:pt x="1072" y="1275"/>
                  </a:cubicBezTo>
                  <a:cubicBezTo>
                    <a:pt x="1091" y="1337"/>
                    <a:pt x="1093" y="1370"/>
                    <a:pt x="1093" y="1439"/>
                  </a:cubicBezTo>
                </a:path>
              </a:pathLst>
            </a:custGeom>
            <a:noFill/>
            <a:ln w="38100" cap="sq">
              <a:solidFill>
                <a:srgbClr val="FFFF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8707" name="Freeform 29"/>
            <p:cNvSpPr>
              <a:spLocks/>
            </p:cNvSpPr>
            <p:nvPr/>
          </p:nvSpPr>
          <p:spPr bwMode="auto">
            <a:xfrm>
              <a:off x="4854" y="1873"/>
              <a:ext cx="330" cy="303"/>
            </a:xfrm>
            <a:custGeom>
              <a:avLst/>
              <a:gdLst>
                <a:gd name="T0" fmla="*/ 0 w 330"/>
                <a:gd name="T1" fmla="*/ 271 h 303"/>
                <a:gd name="T2" fmla="*/ 91 w 330"/>
                <a:gd name="T3" fmla="*/ 250 h 303"/>
                <a:gd name="T4" fmla="*/ 112 w 330"/>
                <a:gd name="T5" fmla="*/ 202 h 303"/>
                <a:gd name="T6" fmla="*/ 160 w 330"/>
                <a:gd name="T7" fmla="*/ 0 h 303"/>
                <a:gd name="T8" fmla="*/ 191 w 330"/>
                <a:gd name="T9" fmla="*/ 58 h 303"/>
                <a:gd name="T10" fmla="*/ 245 w 330"/>
                <a:gd name="T11" fmla="*/ 228 h 303"/>
                <a:gd name="T12" fmla="*/ 287 w 330"/>
                <a:gd name="T13" fmla="*/ 266 h 303"/>
                <a:gd name="T14" fmla="*/ 298 w 330"/>
                <a:gd name="T15" fmla="*/ 281 h 303"/>
                <a:gd name="T16" fmla="*/ 330 w 330"/>
                <a:gd name="T17" fmla="*/ 303 h 30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330"/>
                <a:gd name="T28" fmla="*/ 0 h 303"/>
                <a:gd name="T29" fmla="*/ 330 w 330"/>
                <a:gd name="T30" fmla="*/ 303 h 303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330" h="303">
                  <a:moveTo>
                    <a:pt x="0" y="271"/>
                  </a:moveTo>
                  <a:cubicBezTo>
                    <a:pt x="31" y="264"/>
                    <a:pt x="63" y="267"/>
                    <a:pt x="91" y="250"/>
                  </a:cubicBezTo>
                  <a:cubicBezTo>
                    <a:pt x="101" y="234"/>
                    <a:pt x="106" y="220"/>
                    <a:pt x="112" y="202"/>
                  </a:cubicBezTo>
                  <a:cubicBezTo>
                    <a:pt x="106" y="131"/>
                    <a:pt x="77" y="26"/>
                    <a:pt x="160" y="0"/>
                  </a:cubicBezTo>
                  <a:cubicBezTo>
                    <a:pt x="182" y="15"/>
                    <a:pt x="182" y="34"/>
                    <a:pt x="191" y="58"/>
                  </a:cubicBezTo>
                  <a:cubicBezTo>
                    <a:pt x="212" y="113"/>
                    <a:pt x="219" y="176"/>
                    <a:pt x="245" y="228"/>
                  </a:cubicBezTo>
                  <a:cubicBezTo>
                    <a:pt x="257" y="251"/>
                    <a:pt x="260" y="248"/>
                    <a:pt x="287" y="266"/>
                  </a:cubicBezTo>
                  <a:cubicBezTo>
                    <a:pt x="292" y="270"/>
                    <a:pt x="293" y="277"/>
                    <a:pt x="298" y="281"/>
                  </a:cubicBezTo>
                  <a:cubicBezTo>
                    <a:pt x="308" y="289"/>
                    <a:pt x="330" y="303"/>
                    <a:pt x="330" y="303"/>
                  </a:cubicBezTo>
                </a:path>
              </a:pathLst>
            </a:custGeom>
            <a:noFill/>
            <a:ln w="38100" cap="sq">
              <a:solidFill>
                <a:srgbClr val="FFFF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8708" name="Freeform 30"/>
            <p:cNvSpPr>
              <a:spLocks/>
            </p:cNvSpPr>
            <p:nvPr/>
          </p:nvSpPr>
          <p:spPr bwMode="auto">
            <a:xfrm>
              <a:off x="3617" y="2009"/>
              <a:ext cx="319" cy="751"/>
            </a:xfrm>
            <a:custGeom>
              <a:avLst/>
              <a:gdLst>
                <a:gd name="T0" fmla="*/ 0 w 319"/>
                <a:gd name="T1" fmla="*/ 751 h 751"/>
                <a:gd name="T2" fmla="*/ 64 w 319"/>
                <a:gd name="T3" fmla="*/ 719 h 751"/>
                <a:gd name="T4" fmla="*/ 80 w 319"/>
                <a:gd name="T5" fmla="*/ 708 h 751"/>
                <a:gd name="T6" fmla="*/ 96 w 319"/>
                <a:gd name="T7" fmla="*/ 676 h 751"/>
                <a:gd name="T8" fmla="*/ 106 w 319"/>
                <a:gd name="T9" fmla="*/ 645 h 751"/>
                <a:gd name="T10" fmla="*/ 106 w 319"/>
                <a:gd name="T11" fmla="*/ 347 h 751"/>
                <a:gd name="T12" fmla="*/ 128 w 319"/>
                <a:gd name="T13" fmla="*/ 209 h 751"/>
                <a:gd name="T14" fmla="*/ 154 w 319"/>
                <a:gd name="T15" fmla="*/ 114 h 751"/>
                <a:gd name="T16" fmla="*/ 149 w 319"/>
                <a:gd name="T17" fmla="*/ 18 h 751"/>
                <a:gd name="T18" fmla="*/ 144 w 319"/>
                <a:gd name="T19" fmla="*/ 2 h 751"/>
                <a:gd name="T20" fmla="*/ 186 w 319"/>
                <a:gd name="T21" fmla="*/ 39 h 751"/>
                <a:gd name="T22" fmla="*/ 319 w 319"/>
                <a:gd name="T23" fmla="*/ 82 h 751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319"/>
                <a:gd name="T37" fmla="*/ 0 h 751"/>
                <a:gd name="T38" fmla="*/ 319 w 319"/>
                <a:gd name="T39" fmla="*/ 751 h 751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319" h="751">
                  <a:moveTo>
                    <a:pt x="0" y="751"/>
                  </a:moveTo>
                  <a:cubicBezTo>
                    <a:pt x="26" y="741"/>
                    <a:pt x="39" y="736"/>
                    <a:pt x="64" y="719"/>
                  </a:cubicBezTo>
                  <a:cubicBezTo>
                    <a:pt x="69" y="715"/>
                    <a:pt x="80" y="708"/>
                    <a:pt x="80" y="708"/>
                  </a:cubicBezTo>
                  <a:cubicBezTo>
                    <a:pt x="91" y="690"/>
                    <a:pt x="89" y="695"/>
                    <a:pt x="96" y="676"/>
                  </a:cubicBezTo>
                  <a:cubicBezTo>
                    <a:pt x="99" y="666"/>
                    <a:pt x="106" y="645"/>
                    <a:pt x="106" y="645"/>
                  </a:cubicBezTo>
                  <a:cubicBezTo>
                    <a:pt x="120" y="459"/>
                    <a:pt x="106" y="682"/>
                    <a:pt x="106" y="347"/>
                  </a:cubicBezTo>
                  <a:cubicBezTo>
                    <a:pt x="106" y="287"/>
                    <a:pt x="99" y="252"/>
                    <a:pt x="128" y="209"/>
                  </a:cubicBezTo>
                  <a:cubicBezTo>
                    <a:pt x="138" y="177"/>
                    <a:pt x="149" y="147"/>
                    <a:pt x="154" y="114"/>
                  </a:cubicBezTo>
                  <a:cubicBezTo>
                    <a:pt x="152" y="82"/>
                    <a:pt x="152" y="50"/>
                    <a:pt x="149" y="18"/>
                  </a:cubicBezTo>
                  <a:cubicBezTo>
                    <a:pt x="149" y="12"/>
                    <a:pt x="139" y="4"/>
                    <a:pt x="144" y="2"/>
                  </a:cubicBezTo>
                  <a:cubicBezTo>
                    <a:pt x="148" y="0"/>
                    <a:pt x="181" y="36"/>
                    <a:pt x="186" y="39"/>
                  </a:cubicBezTo>
                  <a:cubicBezTo>
                    <a:pt x="201" y="87"/>
                    <a:pt x="281" y="82"/>
                    <a:pt x="319" y="82"/>
                  </a:cubicBezTo>
                </a:path>
              </a:pathLst>
            </a:custGeom>
            <a:noFill/>
            <a:ln w="38100" cap="sq">
              <a:solidFill>
                <a:srgbClr val="FFFF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8709" name="Freeform 31"/>
            <p:cNvSpPr>
              <a:spLocks/>
            </p:cNvSpPr>
            <p:nvPr/>
          </p:nvSpPr>
          <p:spPr bwMode="auto">
            <a:xfrm>
              <a:off x="4599" y="1284"/>
              <a:ext cx="569" cy="223"/>
            </a:xfrm>
            <a:custGeom>
              <a:avLst/>
              <a:gdLst>
                <a:gd name="T0" fmla="*/ 0 w 569"/>
                <a:gd name="T1" fmla="*/ 223 h 223"/>
                <a:gd name="T2" fmla="*/ 165 w 569"/>
                <a:gd name="T3" fmla="*/ 217 h 223"/>
                <a:gd name="T4" fmla="*/ 292 w 569"/>
                <a:gd name="T5" fmla="*/ 170 h 223"/>
                <a:gd name="T6" fmla="*/ 372 w 569"/>
                <a:gd name="T7" fmla="*/ 138 h 223"/>
                <a:gd name="T8" fmla="*/ 420 w 569"/>
                <a:gd name="T9" fmla="*/ 122 h 223"/>
                <a:gd name="T10" fmla="*/ 436 w 569"/>
                <a:gd name="T11" fmla="*/ 106 h 223"/>
                <a:gd name="T12" fmla="*/ 452 w 569"/>
                <a:gd name="T13" fmla="*/ 101 h 223"/>
                <a:gd name="T14" fmla="*/ 462 w 569"/>
                <a:gd name="T15" fmla="*/ 85 h 223"/>
                <a:gd name="T16" fmla="*/ 542 w 569"/>
                <a:gd name="T17" fmla="*/ 37 h 223"/>
                <a:gd name="T18" fmla="*/ 569 w 569"/>
                <a:gd name="T19" fmla="*/ 0 h 22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569"/>
                <a:gd name="T31" fmla="*/ 0 h 223"/>
                <a:gd name="T32" fmla="*/ 569 w 569"/>
                <a:gd name="T33" fmla="*/ 223 h 223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569" h="223">
                  <a:moveTo>
                    <a:pt x="0" y="223"/>
                  </a:moveTo>
                  <a:cubicBezTo>
                    <a:pt x="55" y="221"/>
                    <a:pt x="110" y="221"/>
                    <a:pt x="165" y="217"/>
                  </a:cubicBezTo>
                  <a:cubicBezTo>
                    <a:pt x="197" y="214"/>
                    <a:pt x="259" y="181"/>
                    <a:pt x="292" y="170"/>
                  </a:cubicBezTo>
                  <a:cubicBezTo>
                    <a:pt x="321" y="161"/>
                    <a:pt x="346" y="151"/>
                    <a:pt x="372" y="138"/>
                  </a:cubicBezTo>
                  <a:cubicBezTo>
                    <a:pt x="387" y="130"/>
                    <a:pt x="420" y="122"/>
                    <a:pt x="420" y="122"/>
                  </a:cubicBezTo>
                  <a:cubicBezTo>
                    <a:pt x="425" y="117"/>
                    <a:pt x="430" y="110"/>
                    <a:pt x="436" y="106"/>
                  </a:cubicBezTo>
                  <a:cubicBezTo>
                    <a:pt x="441" y="103"/>
                    <a:pt x="448" y="105"/>
                    <a:pt x="452" y="101"/>
                  </a:cubicBezTo>
                  <a:cubicBezTo>
                    <a:pt x="457" y="97"/>
                    <a:pt x="457" y="89"/>
                    <a:pt x="462" y="85"/>
                  </a:cubicBezTo>
                  <a:cubicBezTo>
                    <a:pt x="483" y="66"/>
                    <a:pt x="514" y="46"/>
                    <a:pt x="542" y="37"/>
                  </a:cubicBezTo>
                  <a:cubicBezTo>
                    <a:pt x="564" y="3"/>
                    <a:pt x="553" y="13"/>
                    <a:pt x="569" y="0"/>
                  </a:cubicBezTo>
                </a:path>
              </a:pathLst>
            </a:custGeom>
            <a:noFill/>
            <a:ln w="38100" cap="sq">
              <a:solidFill>
                <a:srgbClr val="FFFF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8710" name="Freeform 32"/>
            <p:cNvSpPr>
              <a:spLocks/>
            </p:cNvSpPr>
            <p:nvPr/>
          </p:nvSpPr>
          <p:spPr bwMode="auto">
            <a:xfrm>
              <a:off x="3654" y="1560"/>
              <a:ext cx="308" cy="440"/>
            </a:xfrm>
            <a:custGeom>
              <a:avLst/>
              <a:gdLst>
                <a:gd name="T0" fmla="*/ 107 w 308"/>
                <a:gd name="T1" fmla="*/ 440 h 440"/>
                <a:gd name="T2" fmla="*/ 64 w 308"/>
                <a:gd name="T3" fmla="*/ 313 h 440"/>
                <a:gd name="T4" fmla="*/ 59 w 308"/>
                <a:gd name="T5" fmla="*/ 329 h 440"/>
                <a:gd name="T6" fmla="*/ 53 w 308"/>
                <a:gd name="T7" fmla="*/ 356 h 440"/>
                <a:gd name="T8" fmla="*/ 43 w 308"/>
                <a:gd name="T9" fmla="*/ 324 h 440"/>
                <a:gd name="T10" fmla="*/ 16 w 308"/>
                <a:gd name="T11" fmla="*/ 276 h 440"/>
                <a:gd name="T12" fmla="*/ 11 w 308"/>
                <a:gd name="T13" fmla="*/ 239 h 440"/>
                <a:gd name="T14" fmla="*/ 0 w 308"/>
                <a:gd name="T15" fmla="*/ 180 h 440"/>
                <a:gd name="T16" fmla="*/ 38 w 308"/>
                <a:gd name="T17" fmla="*/ 133 h 440"/>
                <a:gd name="T18" fmla="*/ 69 w 308"/>
                <a:gd name="T19" fmla="*/ 111 h 440"/>
                <a:gd name="T20" fmla="*/ 101 w 308"/>
                <a:gd name="T21" fmla="*/ 101 h 440"/>
                <a:gd name="T22" fmla="*/ 213 w 308"/>
                <a:gd name="T23" fmla="*/ 64 h 440"/>
                <a:gd name="T24" fmla="*/ 276 w 308"/>
                <a:gd name="T25" fmla="*/ 26 h 440"/>
                <a:gd name="T26" fmla="*/ 308 w 308"/>
                <a:gd name="T27" fmla="*/ 0 h 44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308"/>
                <a:gd name="T43" fmla="*/ 0 h 440"/>
                <a:gd name="T44" fmla="*/ 308 w 308"/>
                <a:gd name="T45" fmla="*/ 440 h 440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308" h="440">
                  <a:moveTo>
                    <a:pt x="107" y="440"/>
                  </a:moveTo>
                  <a:cubicBezTo>
                    <a:pt x="90" y="397"/>
                    <a:pt x="75" y="359"/>
                    <a:pt x="64" y="313"/>
                  </a:cubicBezTo>
                  <a:cubicBezTo>
                    <a:pt x="62" y="318"/>
                    <a:pt x="60" y="324"/>
                    <a:pt x="59" y="329"/>
                  </a:cubicBezTo>
                  <a:cubicBezTo>
                    <a:pt x="57" y="338"/>
                    <a:pt x="62" y="359"/>
                    <a:pt x="53" y="356"/>
                  </a:cubicBezTo>
                  <a:cubicBezTo>
                    <a:pt x="42" y="353"/>
                    <a:pt x="49" y="333"/>
                    <a:pt x="43" y="324"/>
                  </a:cubicBezTo>
                  <a:cubicBezTo>
                    <a:pt x="19" y="287"/>
                    <a:pt x="26" y="304"/>
                    <a:pt x="16" y="276"/>
                  </a:cubicBezTo>
                  <a:cubicBezTo>
                    <a:pt x="14" y="264"/>
                    <a:pt x="13" y="251"/>
                    <a:pt x="11" y="239"/>
                  </a:cubicBezTo>
                  <a:cubicBezTo>
                    <a:pt x="8" y="219"/>
                    <a:pt x="0" y="180"/>
                    <a:pt x="0" y="180"/>
                  </a:cubicBezTo>
                  <a:cubicBezTo>
                    <a:pt x="7" y="145"/>
                    <a:pt x="6" y="143"/>
                    <a:pt x="38" y="133"/>
                  </a:cubicBezTo>
                  <a:cubicBezTo>
                    <a:pt x="48" y="126"/>
                    <a:pt x="59" y="118"/>
                    <a:pt x="69" y="111"/>
                  </a:cubicBezTo>
                  <a:cubicBezTo>
                    <a:pt x="78" y="105"/>
                    <a:pt x="101" y="101"/>
                    <a:pt x="101" y="101"/>
                  </a:cubicBezTo>
                  <a:cubicBezTo>
                    <a:pt x="138" y="76"/>
                    <a:pt x="168" y="69"/>
                    <a:pt x="213" y="64"/>
                  </a:cubicBezTo>
                  <a:cubicBezTo>
                    <a:pt x="238" y="55"/>
                    <a:pt x="252" y="35"/>
                    <a:pt x="276" y="26"/>
                  </a:cubicBezTo>
                  <a:cubicBezTo>
                    <a:pt x="291" y="4"/>
                    <a:pt x="293" y="15"/>
                    <a:pt x="308" y="0"/>
                  </a:cubicBezTo>
                </a:path>
              </a:pathLst>
            </a:custGeom>
            <a:noFill/>
            <a:ln w="38100" cap="sq">
              <a:solidFill>
                <a:srgbClr val="FFFF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8711" name="Freeform 33"/>
            <p:cNvSpPr>
              <a:spLocks/>
            </p:cNvSpPr>
            <p:nvPr/>
          </p:nvSpPr>
          <p:spPr bwMode="auto">
            <a:xfrm>
              <a:off x="4106" y="742"/>
              <a:ext cx="1072" cy="128"/>
            </a:xfrm>
            <a:custGeom>
              <a:avLst/>
              <a:gdLst>
                <a:gd name="T0" fmla="*/ 0 w 1072"/>
                <a:gd name="T1" fmla="*/ 128 h 128"/>
                <a:gd name="T2" fmla="*/ 339 w 1072"/>
                <a:gd name="T3" fmla="*/ 122 h 128"/>
                <a:gd name="T4" fmla="*/ 440 w 1072"/>
                <a:gd name="T5" fmla="*/ 101 h 128"/>
                <a:gd name="T6" fmla="*/ 764 w 1072"/>
                <a:gd name="T7" fmla="*/ 85 h 128"/>
                <a:gd name="T8" fmla="*/ 918 w 1072"/>
                <a:gd name="T9" fmla="*/ 53 h 128"/>
                <a:gd name="T10" fmla="*/ 1072 w 1072"/>
                <a:gd name="T11" fmla="*/ 0 h 12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072"/>
                <a:gd name="T19" fmla="*/ 0 h 128"/>
                <a:gd name="T20" fmla="*/ 1072 w 1072"/>
                <a:gd name="T21" fmla="*/ 128 h 12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072" h="128">
                  <a:moveTo>
                    <a:pt x="0" y="128"/>
                  </a:moveTo>
                  <a:cubicBezTo>
                    <a:pt x="113" y="126"/>
                    <a:pt x="226" y="125"/>
                    <a:pt x="339" y="122"/>
                  </a:cubicBezTo>
                  <a:cubicBezTo>
                    <a:pt x="374" y="121"/>
                    <a:pt x="406" y="103"/>
                    <a:pt x="440" y="101"/>
                  </a:cubicBezTo>
                  <a:cubicBezTo>
                    <a:pt x="548" y="94"/>
                    <a:pt x="655" y="88"/>
                    <a:pt x="764" y="85"/>
                  </a:cubicBezTo>
                  <a:cubicBezTo>
                    <a:pt x="816" y="81"/>
                    <a:pt x="870" y="77"/>
                    <a:pt x="918" y="53"/>
                  </a:cubicBezTo>
                  <a:cubicBezTo>
                    <a:pt x="966" y="29"/>
                    <a:pt x="1016" y="0"/>
                    <a:pt x="1072" y="0"/>
                  </a:cubicBezTo>
                </a:path>
              </a:pathLst>
            </a:custGeom>
            <a:noFill/>
            <a:ln w="38100" cap="sq">
              <a:solidFill>
                <a:srgbClr val="FFFF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grpSp>
          <p:nvGrpSpPr>
            <p:cNvPr id="28712" name="Group 34"/>
            <p:cNvGrpSpPr>
              <a:grpSpLocks/>
            </p:cNvGrpSpPr>
            <p:nvPr/>
          </p:nvGrpSpPr>
          <p:grpSpPr bwMode="auto">
            <a:xfrm>
              <a:off x="4171" y="1386"/>
              <a:ext cx="288" cy="336"/>
              <a:chOff x="2592" y="1488"/>
              <a:chExt cx="288" cy="336"/>
            </a:xfrm>
          </p:grpSpPr>
          <p:sp>
            <p:nvSpPr>
              <p:cNvPr id="28714" name="Rectangle 35"/>
              <p:cNvSpPr>
                <a:spLocks noChangeArrowheads="1"/>
              </p:cNvSpPr>
              <p:nvPr/>
            </p:nvSpPr>
            <p:spPr bwMode="auto">
              <a:xfrm>
                <a:off x="2592" y="1776"/>
                <a:ext cx="48" cy="48"/>
              </a:xfrm>
              <a:prstGeom prst="rect">
                <a:avLst/>
              </a:prstGeom>
              <a:solidFill>
                <a:srgbClr val="FF0000"/>
              </a:solidFill>
              <a:ln w="12700" cap="sq">
                <a:solidFill>
                  <a:srgbClr val="FFFF00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28715" name="Rectangle 36"/>
              <p:cNvSpPr>
                <a:spLocks noChangeArrowheads="1"/>
              </p:cNvSpPr>
              <p:nvPr/>
            </p:nvSpPr>
            <p:spPr bwMode="auto">
              <a:xfrm>
                <a:off x="2832" y="1488"/>
                <a:ext cx="48" cy="48"/>
              </a:xfrm>
              <a:prstGeom prst="rect">
                <a:avLst/>
              </a:prstGeom>
              <a:solidFill>
                <a:srgbClr val="FF0000"/>
              </a:solidFill>
              <a:ln w="12700" cap="sq">
                <a:solidFill>
                  <a:srgbClr val="FFFF00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000000"/>
                  </a:solidFill>
                </a:endParaRPr>
              </a:p>
            </p:txBody>
          </p:sp>
          <p:cxnSp>
            <p:nvCxnSpPr>
              <p:cNvPr id="28716" name="AutoShape 37"/>
              <p:cNvCxnSpPr>
                <a:cxnSpLocks noChangeShapeType="1"/>
                <a:stCxn id="28714" idx="0"/>
                <a:endCxn id="28715" idx="1"/>
              </p:cNvCxnSpPr>
              <p:nvPr/>
            </p:nvCxnSpPr>
            <p:spPr bwMode="auto">
              <a:xfrm flipV="1">
                <a:off x="2616" y="1512"/>
                <a:ext cx="216" cy="264"/>
              </a:xfrm>
              <a:prstGeom prst="straightConnector1">
                <a:avLst/>
              </a:prstGeom>
              <a:noFill/>
              <a:ln w="28575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</p:cxnSp>
        </p:grpSp>
        <p:sp>
          <p:nvSpPr>
            <p:cNvPr id="28713" name="Text Box 38"/>
            <p:cNvSpPr txBox="1">
              <a:spLocks noChangeArrowheads="1"/>
            </p:cNvSpPr>
            <p:nvPr/>
          </p:nvSpPr>
          <p:spPr bwMode="auto">
            <a:xfrm>
              <a:off x="4267" y="1440"/>
              <a:ext cx="38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0" fontAlgn="base" hangingPunct="0">
                <a:spcBef>
                  <a:spcPct val="50000"/>
                </a:spcBef>
                <a:spcAft>
                  <a:spcPct val="0"/>
                </a:spcAft>
              </a:pPr>
              <a:r>
                <a:rPr lang="en-US">
                  <a:solidFill>
                    <a:srgbClr val="FFFF00"/>
                  </a:solidFill>
                  <a:latin typeface="Comic Sans MS" pitchFamily="66" charset="0"/>
                </a:rPr>
                <a:t>w</a:t>
              </a:r>
            </a:p>
          </p:txBody>
        </p:sp>
      </p:grpSp>
      <p:sp>
        <p:nvSpPr>
          <p:cNvPr id="28696" name="Line 39"/>
          <p:cNvSpPr>
            <a:spLocks noChangeShapeType="1"/>
          </p:cNvSpPr>
          <p:nvPr/>
        </p:nvSpPr>
        <p:spPr bwMode="auto">
          <a:xfrm flipV="1">
            <a:off x="1752600" y="1676400"/>
            <a:ext cx="83820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28697" name="Line 40"/>
          <p:cNvSpPr>
            <a:spLocks noChangeShapeType="1"/>
          </p:cNvSpPr>
          <p:nvPr/>
        </p:nvSpPr>
        <p:spPr bwMode="auto">
          <a:xfrm flipV="1">
            <a:off x="2590800" y="2514600"/>
            <a:ext cx="83820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28698" name="Text Box 41"/>
          <p:cNvSpPr txBox="1">
            <a:spLocks noChangeArrowheads="1"/>
          </p:cNvSpPr>
          <p:nvPr/>
        </p:nvSpPr>
        <p:spPr bwMode="auto">
          <a:xfrm>
            <a:off x="1524000" y="3429000"/>
            <a:ext cx="387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28699" name="Text Box 42"/>
          <p:cNvSpPr txBox="1">
            <a:spLocks noChangeArrowheads="1"/>
          </p:cNvSpPr>
          <p:nvPr/>
        </p:nvSpPr>
        <p:spPr bwMode="auto">
          <a:xfrm>
            <a:off x="2584450" y="3429000"/>
            <a:ext cx="387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rgbClr val="000000"/>
                </a:solidFill>
              </a:rPr>
              <a:t>B</a:t>
            </a:r>
          </a:p>
        </p:txBody>
      </p:sp>
      <p:sp>
        <p:nvSpPr>
          <p:cNvPr id="28700" name="Text Box 43"/>
          <p:cNvSpPr txBox="1">
            <a:spLocks noChangeArrowheads="1"/>
          </p:cNvSpPr>
          <p:nvPr/>
        </p:nvSpPr>
        <p:spPr bwMode="auto">
          <a:xfrm>
            <a:off x="3346450" y="3429000"/>
            <a:ext cx="4048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rgbClr val="000000"/>
                </a:solidFill>
              </a:rPr>
              <a:t>C</a:t>
            </a:r>
          </a:p>
        </p:txBody>
      </p:sp>
      <p:sp>
        <p:nvSpPr>
          <p:cNvPr id="44" name="TextBox 49"/>
          <p:cNvSpPr txBox="1">
            <a:spLocks noChangeArrowheads="1"/>
          </p:cNvSpPr>
          <p:nvPr/>
        </p:nvSpPr>
        <p:spPr bwMode="auto">
          <a:xfrm>
            <a:off x="8001000" y="6553200"/>
            <a:ext cx="182880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rgbClr val="000000"/>
                </a:solidFill>
              </a:rPr>
              <a:t>Steve Seitz</a:t>
            </a:r>
          </a:p>
        </p:txBody>
      </p:sp>
      <p:sp>
        <p:nvSpPr>
          <p:cNvPr id="45" name="Slide Number Placeholder 4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1931072-7EFB-4869-8F4B-C4472C271F28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63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842662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685800" y="2590800"/>
            <a:ext cx="7772400" cy="1219200"/>
          </a:xfrm>
        </p:spPr>
        <p:txBody>
          <a:bodyPr/>
          <a:lstStyle/>
          <a:p>
            <a:pPr eaLnBrk="1" hangingPunct="1"/>
            <a:r>
              <a:rPr lang="en-US"/>
              <a:t>Link Cut</a:t>
            </a:r>
          </a:p>
          <a:p>
            <a:pPr lvl="1" eaLnBrk="1" hangingPunct="1"/>
            <a:r>
              <a:rPr lang="en-US"/>
              <a:t>set of links whose removal makes a graph disconnected</a:t>
            </a:r>
          </a:p>
          <a:p>
            <a:pPr lvl="1" eaLnBrk="1" hangingPunct="1"/>
            <a:r>
              <a:rPr lang="en-US"/>
              <a:t>cost of a cut:</a:t>
            </a:r>
          </a:p>
        </p:txBody>
      </p:sp>
      <p:sp>
        <p:nvSpPr>
          <p:cNvPr id="4101" name="Oval 4"/>
          <p:cNvSpPr>
            <a:spLocks noChangeArrowheads="1"/>
          </p:cNvSpPr>
          <p:nvPr/>
        </p:nvSpPr>
        <p:spPr bwMode="auto">
          <a:xfrm>
            <a:off x="2849563" y="1409700"/>
            <a:ext cx="107950" cy="114300"/>
          </a:xfrm>
          <a:prstGeom prst="ellipse">
            <a:avLst/>
          </a:prstGeom>
          <a:solidFill>
            <a:schemeClr val="accent2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4102" name="Oval 5"/>
          <p:cNvSpPr>
            <a:spLocks noChangeArrowheads="1"/>
          </p:cNvSpPr>
          <p:nvPr/>
        </p:nvSpPr>
        <p:spPr bwMode="auto">
          <a:xfrm>
            <a:off x="3279775" y="1295400"/>
            <a:ext cx="106363" cy="114300"/>
          </a:xfrm>
          <a:prstGeom prst="ellipse">
            <a:avLst/>
          </a:prstGeom>
          <a:solidFill>
            <a:schemeClr val="accent2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4103" name="Oval 6"/>
          <p:cNvSpPr>
            <a:spLocks noChangeArrowheads="1"/>
          </p:cNvSpPr>
          <p:nvPr/>
        </p:nvSpPr>
        <p:spPr bwMode="auto">
          <a:xfrm>
            <a:off x="2743200" y="1866900"/>
            <a:ext cx="106363" cy="114300"/>
          </a:xfrm>
          <a:prstGeom prst="ellipse">
            <a:avLst/>
          </a:prstGeom>
          <a:solidFill>
            <a:schemeClr val="accent2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4104" name="Oval 7"/>
          <p:cNvSpPr>
            <a:spLocks noChangeArrowheads="1"/>
          </p:cNvSpPr>
          <p:nvPr/>
        </p:nvSpPr>
        <p:spPr bwMode="auto">
          <a:xfrm>
            <a:off x="3386138" y="1981200"/>
            <a:ext cx="107950" cy="114300"/>
          </a:xfrm>
          <a:prstGeom prst="ellipse">
            <a:avLst/>
          </a:prstGeom>
          <a:solidFill>
            <a:schemeClr val="accent2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4105" name="Oval 8"/>
          <p:cNvSpPr>
            <a:spLocks noChangeArrowheads="1"/>
          </p:cNvSpPr>
          <p:nvPr/>
        </p:nvSpPr>
        <p:spPr bwMode="auto">
          <a:xfrm>
            <a:off x="3814763" y="1638300"/>
            <a:ext cx="107950" cy="114300"/>
          </a:xfrm>
          <a:prstGeom prst="ellipse">
            <a:avLst/>
          </a:prstGeom>
          <a:solidFill>
            <a:schemeClr val="accent2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4106" name="Oval 9"/>
          <p:cNvSpPr>
            <a:spLocks noChangeArrowheads="1"/>
          </p:cNvSpPr>
          <p:nvPr/>
        </p:nvSpPr>
        <p:spPr bwMode="auto">
          <a:xfrm>
            <a:off x="4779963" y="1524000"/>
            <a:ext cx="107950" cy="114300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4107" name="Oval 10"/>
          <p:cNvSpPr>
            <a:spLocks noChangeArrowheads="1"/>
          </p:cNvSpPr>
          <p:nvPr/>
        </p:nvSpPr>
        <p:spPr bwMode="auto">
          <a:xfrm>
            <a:off x="5316538" y="1981200"/>
            <a:ext cx="107950" cy="114300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4108" name="Oval 11"/>
          <p:cNvSpPr>
            <a:spLocks noChangeArrowheads="1"/>
          </p:cNvSpPr>
          <p:nvPr/>
        </p:nvSpPr>
        <p:spPr bwMode="auto">
          <a:xfrm>
            <a:off x="3065463" y="2095500"/>
            <a:ext cx="106362" cy="114300"/>
          </a:xfrm>
          <a:prstGeom prst="ellipse">
            <a:avLst/>
          </a:prstGeom>
          <a:solidFill>
            <a:schemeClr val="accent2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4109" name="Oval 12"/>
          <p:cNvSpPr>
            <a:spLocks noChangeArrowheads="1"/>
          </p:cNvSpPr>
          <p:nvPr/>
        </p:nvSpPr>
        <p:spPr bwMode="auto">
          <a:xfrm>
            <a:off x="3171825" y="1066800"/>
            <a:ext cx="107950" cy="114300"/>
          </a:xfrm>
          <a:prstGeom prst="ellipse">
            <a:avLst/>
          </a:prstGeom>
          <a:solidFill>
            <a:schemeClr val="accent2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4110" name="Oval 13"/>
          <p:cNvSpPr>
            <a:spLocks noChangeArrowheads="1"/>
          </p:cNvSpPr>
          <p:nvPr/>
        </p:nvSpPr>
        <p:spPr bwMode="auto">
          <a:xfrm>
            <a:off x="5532438" y="1524000"/>
            <a:ext cx="106362" cy="114300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4111" name="Oval 14"/>
          <p:cNvSpPr>
            <a:spLocks noChangeArrowheads="1"/>
          </p:cNvSpPr>
          <p:nvPr/>
        </p:nvSpPr>
        <p:spPr bwMode="auto">
          <a:xfrm>
            <a:off x="3065463" y="1638300"/>
            <a:ext cx="106362" cy="114300"/>
          </a:xfrm>
          <a:prstGeom prst="ellipse">
            <a:avLst/>
          </a:prstGeom>
          <a:solidFill>
            <a:schemeClr val="accent2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4112" name="Oval 15"/>
          <p:cNvSpPr>
            <a:spLocks noChangeArrowheads="1"/>
          </p:cNvSpPr>
          <p:nvPr/>
        </p:nvSpPr>
        <p:spPr bwMode="auto">
          <a:xfrm>
            <a:off x="5102225" y="1295400"/>
            <a:ext cx="107950" cy="114300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4113" name="Oval 16"/>
          <p:cNvSpPr>
            <a:spLocks noChangeArrowheads="1"/>
          </p:cNvSpPr>
          <p:nvPr/>
        </p:nvSpPr>
        <p:spPr bwMode="auto">
          <a:xfrm>
            <a:off x="4673600" y="1981200"/>
            <a:ext cx="106363" cy="114300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4114" name="Oval 17"/>
          <p:cNvSpPr>
            <a:spLocks noChangeArrowheads="1"/>
          </p:cNvSpPr>
          <p:nvPr/>
        </p:nvSpPr>
        <p:spPr bwMode="auto">
          <a:xfrm>
            <a:off x="5424488" y="2324100"/>
            <a:ext cx="107950" cy="114300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Times New Roman" pitchFamily="18" charset="0"/>
            </a:endParaRPr>
          </a:p>
        </p:txBody>
      </p:sp>
      <p:cxnSp>
        <p:nvCxnSpPr>
          <p:cNvPr id="4115" name="AutoShape 18"/>
          <p:cNvCxnSpPr>
            <a:cxnSpLocks noChangeShapeType="1"/>
            <a:stCxn id="4101" idx="5"/>
            <a:endCxn id="4111" idx="1"/>
          </p:cNvCxnSpPr>
          <p:nvPr/>
        </p:nvCxnSpPr>
        <p:spPr bwMode="auto">
          <a:xfrm>
            <a:off x="2941638" y="1506538"/>
            <a:ext cx="138112" cy="149225"/>
          </a:xfrm>
          <a:prstGeom prst="straightConnector1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</p:cxnSp>
      <p:cxnSp>
        <p:nvCxnSpPr>
          <p:cNvPr id="4116" name="AutoShape 19"/>
          <p:cNvCxnSpPr>
            <a:cxnSpLocks noChangeShapeType="1"/>
            <a:stCxn id="4103" idx="6"/>
            <a:endCxn id="4111" idx="3"/>
          </p:cNvCxnSpPr>
          <p:nvPr/>
        </p:nvCxnSpPr>
        <p:spPr bwMode="auto">
          <a:xfrm flipV="1">
            <a:off x="2849563" y="1735138"/>
            <a:ext cx="230187" cy="188912"/>
          </a:xfrm>
          <a:prstGeom prst="straightConnector1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</p:cxnSp>
      <p:cxnSp>
        <p:nvCxnSpPr>
          <p:cNvPr id="4117" name="AutoShape 20"/>
          <p:cNvCxnSpPr>
            <a:cxnSpLocks noChangeShapeType="1"/>
            <a:stCxn id="4103" idx="5"/>
            <a:endCxn id="4108" idx="1"/>
          </p:cNvCxnSpPr>
          <p:nvPr/>
        </p:nvCxnSpPr>
        <p:spPr bwMode="auto">
          <a:xfrm>
            <a:off x="2835275" y="1963738"/>
            <a:ext cx="244475" cy="149225"/>
          </a:xfrm>
          <a:prstGeom prst="straightConnector1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</p:cxnSp>
      <p:cxnSp>
        <p:nvCxnSpPr>
          <p:cNvPr id="4118" name="AutoShape 21"/>
          <p:cNvCxnSpPr>
            <a:cxnSpLocks noChangeShapeType="1"/>
            <a:stCxn id="4101" idx="3"/>
            <a:endCxn id="4103" idx="0"/>
          </p:cNvCxnSpPr>
          <p:nvPr/>
        </p:nvCxnSpPr>
        <p:spPr bwMode="auto">
          <a:xfrm flipH="1">
            <a:off x="2797175" y="1506538"/>
            <a:ext cx="69850" cy="360362"/>
          </a:xfrm>
          <a:prstGeom prst="straightConnector1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</p:cxnSp>
      <p:cxnSp>
        <p:nvCxnSpPr>
          <p:cNvPr id="4119" name="AutoShape 22"/>
          <p:cNvCxnSpPr>
            <a:cxnSpLocks noChangeShapeType="1"/>
            <a:stCxn id="4111" idx="4"/>
            <a:endCxn id="4108" idx="0"/>
          </p:cNvCxnSpPr>
          <p:nvPr/>
        </p:nvCxnSpPr>
        <p:spPr bwMode="auto">
          <a:xfrm>
            <a:off x="3119438" y="1752600"/>
            <a:ext cx="0" cy="342900"/>
          </a:xfrm>
          <a:prstGeom prst="straightConnector1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</p:cxnSp>
      <p:cxnSp>
        <p:nvCxnSpPr>
          <p:cNvPr id="4120" name="AutoShape 23"/>
          <p:cNvCxnSpPr>
            <a:cxnSpLocks noChangeShapeType="1"/>
            <a:stCxn id="4111" idx="7"/>
            <a:endCxn id="4102" idx="4"/>
          </p:cNvCxnSpPr>
          <p:nvPr/>
        </p:nvCxnSpPr>
        <p:spPr bwMode="auto">
          <a:xfrm flipV="1">
            <a:off x="3155950" y="1409700"/>
            <a:ext cx="177800" cy="246063"/>
          </a:xfrm>
          <a:prstGeom prst="straightConnector1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</p:cxnSp>
      <p:cxnSp>
        <p:nvCxnSpPr>
          <p:cNvPr id="4121" name="AutoShape 24"/>
          <p:cNvCxnSpPr>
            <a:cxnSpLocks noChangeShapeType="1"/>
            <a:stCxn id="4111" idx="5"/>
            <a:endCxn id="4104" idx="1"/>
          </p:cNvCxnSpPr>
          <p:nvPr/>
        </p:nvCxnSpPr>
        <p:spPr bwMode="auto">
          <a:xfrm>
            <a:off x="3155950" y="1735138"/>
            <a:ext cx="246063" cy="263525"/>
          </a:xfrm>
          <a:prstGeom prst="straightConnector1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</p:cxnSp>
      <p:cxnSp>
        <p:nvCxnSpPr>
          <p:cNvPr id="4122" name="AutoShape 25"/>
          <p:cNvCxnSpPr>
            <a:cxnSpLocks noChangeShapeType="1"/>
            <a:stCxn id="4108" idx="6"/>
            <a:endCxn id="4104" idx="3"/>
          </p:cNvCxnSpPr>
          <p:nvPr/>
        </p:nvCxnSpPr>
        <p:spPr bwMode="auto">
          <a:xfrm flipV="1">
            <a:off x="3171825" y="2078038"/>
            <a:ext cx="230188" cy="74612"/>
          </a:xfrm>
          <a:prstGeom prst="straightConnector1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</p:cxnSp>
      <p:cxnSp>
        <p:nvCxnSpPr>
          <p:cNvPr id="4123" name="AutoShape 26"/>
          <p:cNvCxnSpPr>
            <a:cxnSpLocks noChangeShapeType="1"/>
            <a:stCxn id="4101" idx="7"/>
            <a:endCxn id="4109" idx="3"/>
          </p:cNvCxnSpPr>
          <p:nvPr/>
        </p:nvCxnSpPr>
        <p:spPr bwMode="auto">
          <a:xfrm flipV="1">
            <a:off x="2941638" y="1163638"/>
            <a:ext cx="246062" cy="263525"/>
          </a:xfrm>
          <a:prstGeom prst="straightConnector1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</p:cxnSp>
      <p:cxnSp>
        <p:nvCxnSpPr>
          <p:cNvPr id="4124" name="AutoShape 27"/>
          <p:cNvCxnSpPr>
            <a:cxnSpLocks noChangeShapeType="1"/>
            <a:stCxn id="4109" idx="5"/>
            <a:endCxn id="4102" idx="0"/>
          </p:cNvCxnSpPr>
          <p:nvPr/>
        </p:nvCxnSpPr>
        <p:spPr bwMode="auto">
          <a:xfrm>
            <a:off x="3263900" y="1163638"/>
            <a:ext cx="69850" cy="131762"/>
          </a:xfrm>
          <a:prstGeom prst="straightConnector1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</p:cxnSp>
      <p:cxnSp>
        <p:nvCxnSpPr>
          <p:cNvPr id="4125" name="AutoShape 28"/>
          <p:cNvCxnSpPr>
            <a:cxnSpLocks noChangeShapeType="1"/>
            <a:stCxn id="4104" idx="7"/>
            <a:endCxn id="4105" idx="3"/>
          </p:cNvCxnSpPr>
          <p:nvPr/>
        </p:nvCxnSpPr>
        <p:spPr bwMode="auto">
          <a:xfrm flipV="1">
            <a:off x="3478213" y="1735138"/>
            <a:ext cx="354012" cy="263525"/>
          </a:xfrm>
          <a:prstGeom prst="straightConnector1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</p:cxnSp>
      <p:cxnSp>
        <p:nvCxnSpPr>
          <p:cNvPr id="4126" name="AutoShape 29"/>
          <p:cNvCxnSpPr>
            <a:cxnSpLocks noChangeShapeType="1"/>
            <a:stCxn id="4109" idx="6"/>
            <a:endCxn id="4105" idx="1"/>
          </p:cNvCxnSpPr>
          <p:nvPr/>
        </p:nvCxnSpPr>
        <p:spPr bwMode="auto">
          <a:xfrm>
            <a:off x="3279775" y="1123950"/>
            <a:ext cx="552450" cy="531813"/>
          </a:xfrm>
          <a:prstGeom prst="straightConnector1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</p:cxnSp>
      <p:cxnSp>
        <p:nvCxnSpPr>
          <p:cNvPr id="4127" name="AutoShape 30"/>
          <p:cNvCxnSpPr>
            <a:cxnSpLocks noChangeShapeType="1"/>
            <a:stCxn id="4111" idx="6"/>
            <a:endCxn id="4105" idx="2"/>
          </p:cNvCxnSpPr>
          <p:nvPr/>
        </p:nvCxnSpPr>
        <p:spPr bwMode="auto">
          <a:xfrm>
            <a:off x="3171825" y="1695450"/>
            <a:ext cx="642938" cy="0"/>
          </a:xfrm>
          <a:prstGeom prst="straightConnector1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</p:cxnSp>
      <p:cxnSp>
        <p:nvCxnSpPr>
          <p:cNvPr id="4128" name="AutoShape 31"/>
          <p:cNvCxnSpPr>
            <a:cxnSpLocks noChangeShapeType="1"/>
            <a:stCxn id="4106" idx="4"/>
            <a:endCxn id="4113" idx="0"/>
          </p:cNvCxnSpPr>
          <p:nvPr/>
        </p:nvCxnSpPr>
        <p:spPr bwMode="auto">
          <a:xfrm flipH="1">
            <a:off x="4727575" y="1638300"/>
            <a:ext cx="106363" cy="342900"/>
          </a:xfrm>
          <a:prstGeom prst="straightConnector1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</p:cxnSp>
      <p:cxnSp>
        <p:nvCxnSpPr>
          <p:cNvPr id="4129" name="AutoShape 32"/>
          <p:cNvCxnSpPr>
            <a:cxnSpLocks noChangeShapeType="1"/>
            <a:stCxn id="4106" idx="7"/>
            <a:endCxn id="4112" idx="3"/>
          </p:cNvCxnSpPr>
          <p:nvPr/>
        </p:nvCxnSpPr>
        <p:spPr bwMode="auto">
          <a:xfrm flipV="1">
            <a:off x="4872038" y="1392238"/>
            <a:ext cx="246062" cy="149225"/>
          </a:xfrm>
          <a:prstGeom prst="straightConnector1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</p:cxnSp>
      <p:cxnSp>
        <p:nvCxnSpPr>
          <p:cNvPr id="4130" name="AutoShape 33"/>
          <p:cNvCxnSpPr>
            <a:cxnSpLocks noChangeShapeType="1"/>
            <a:stCxn id="4112" idx="4"/>
            <a:endCxn id="4107" idx="1"/>
          </p:cNvCxnSpPr>
          <p:nvPr/>
        </p:nvCxnSpPr>
        <p:spPr bwMode="auto">
          <a:xfrm>
            <a:off x="5156200" y="1409700"/>
            <a:ext cx="176213" cy="588963"/>
          </a:xfrm>
          <a:prstGeom prst="straightConnector1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</p:cxnSp>
      <p:cxnSp>
        <p:nvCxnSpPr>
          <p:cNvPr id="4131" name="AutoShape 34"/>
          <p:cNvCxnSpPr>
            <a:cxnSpLocks noChangeShapeType="1"/>
            <a:stCxn id="4113" idx="6"/>
            <a:endCxn id="4107" idx="2"/>
          </p:cNvCxnSpPr>
          <p:nvPr/>
        </p:nvCxnSpPr>
        <p:spPr bwMode="auto">
          <a:xfrm>
            <a:off x="4779963" y="2038350"/>
            <a:ext cx="536575" cy="0"/>
          </a:xfrm>
          <a:prstGeom prst="straightConnector1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</p:cxnSp>
      <p:cxnSp>
        <p:nvCxnSpPr>
          <p:cNvPr id="4132" name="AutoShape 35"/>
          <p:cNvCxnSpPr>
            <a:cxnSpLocks noChangeShapeType="1"/>
            <a:stCxn id="4112" idx="5"/>
            <a:endCxn id="4110" idx="2"/>
          </p:cNvCxnSpPr>
          <p:nvPr/>
        </p:nvCxnSpPr>
        <p:spPr bwMode="auto">
          <a:xfrm>
            <a:off x="5194300" y="1392238"/>
            <a:ext cx="338138" cy="188912"/>
          </a:xfrm>
          <a:prstGeom prst="straightConnector1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</p:cxnSp>
      <p:cxnSp>
        <p:nvCxnSpPr>
          <p:cNvPr id="4133" name="AutoShape 36"/>
          <p:cNvCxnSpPr>
            <a:cxnSpLocks noChangeShapeType="1"/>
            <a:stCxn id="4106" idx="5"/>
            <a:endCxn id="4107" idx="1"/>
          </p:cNvCxnSpPr>
          <p:nvPr/>
        </p:nvCxnSpPr>
        <p:spPr bwMode="auto">
          <a:xfrm>
            <a:off x="4872038" y="1620838"/>
            <a:ext cx="460375" cy="377825"/>
          </a:xfrm>
          <a:prstGeom prst="straightConnector1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</p:cxnSp>
      <p:cxnSp>
        <p:nvCxnSpPr>
          <p:cNvPr id="4134" name="AutoShape 37"/>
          <p:cNvCxnSpPr>
            <a:cxnSpLocks noChangeShapeType="1"/>
            <a:stCxn id="4110" idx="3"/>
            <a:endCxn id="4113" idx="7"/>
          </p:cNvCxnSpPr>
          <p:nvPr/>
        </p:nvCxnSpPr>
        <p:spPr bwMode="auto">
          <a:xfrm flipH="1">
            <a:off x="4765675" y="1620838"/>
            <a:ext cx="781050" cy="377825"/>
          </a:xfrm>
          <a:prstGeom prst="straightConnector1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</p:cxnSp>
      <p:cxnSp>
        <p:nvCxnSpPr>
          <p:cNvPr id="4135" name="AutoShape 38"/>
          <p:cNvCxnSpPr>
            <a:cxnSpLocks noChangeShapeType="1"/>
            <a:stCxn id="4110" idx="4"/>
            <a:endCxn id="4114" idx="0"/>
          </p:cNvCxnSpPr>
          <p:nvPr/>
        </p:nvCxnSpPr>
        <p:spPr bwMode="auto">
          <a:xfrm flipH="1">
            <a:off x="5478463" y="1638300"/>
            <a:ext cx="107950" cy="685800"/>
          </a:xfrm>
          <a:prstGeom prst="straightConnector1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</p:cxnSp>
      <p:cxnSp>
        <p:nvCxnSpPr>
          <p:cNvPr id="4136" name="AutoShape 39"/>
          <p:cNvCxnSpPr>
            <a:cxnSpLocks noChangeShapeType="1"/>
            <a:stCxn id="4113" idx="5"/>
            <a:endCxn id="4114" idx="2"/>
          </p:cNvCxnSpPr>
          <p:nvPr/>
        </p:nvCxnSpPr>
        <p:spPr bwMode="auto">
          <a:xfrm>
            <a:off x="4765675" y="2078038"/>
            <a:ext cx="658813" cy="303212"/>
          </a:xfrm>
          <a:prstGeom prst="straightConnector1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</p:cxnSp>
      <p:cxnSp>
        <p:nvCxnSpPr>
          <p:cNvPr id="4137" name="AutoShape 40"/>
          <p:cNvCxnSpPr>
            <a:cxnSpLocks noChangeShapeType="1"/>
            <a:stCxn id="4105" idx="6"/>
            <a:endCxn id="4106" idx="2"/>
          </p:cNvCxnSpPr>
          <p:nvPr/>
        </p:nvCxnSpPr>
        <p:spPr bwMode="auto">
          <a:xfrm flipV="1">
            <a:off x="3922713" y="1581150"/>
            <a:ext cx="857250" cy="114300"/>
          </a:xfrm>
          <a:prstGeom prst="straightConnector1">
            <a:avLst/>
          </a:prstGeom>
          <a:noFill/>
          <a:ln w="38100">
            <a:solidFill>
              <a:srgbClr val="FF3300"/>
            </a:solidFill>
            <a:prstDash val="sysDot"/>
            <a:round/>
            <a:headEnd type="none" w="sm" len="sm"/>
            <a:tailEnd type="none" w="sm" len="sm"/>
          </a:ln>
        </p:spPr>
      </p:cxnSp>
      <p:cxnSp>
        <p:nvCxnSpPr>
          <p:cNvPr id="4138" name="AutoShape 41"/>
          <p:cNvCxnSpPr>
            <a:cxnSpLocks noChangeShapeType="1"/>
            <a:stCxn id="4104" idx="5"/>
            <a:endCxn id="4114" idx="3"/>
          </p:cNvCxnSpPr>
          <p:nvPr/>
        </p:nvCxnSpPr>
        <p:spPr bwMode="auto">
          <a:xfrm>
            <a:off x="3478213" y="2078038"/>
            <a:ext cx="1962150" cy="342900"/>
          </a:xfrm>
          <a:prstGeom prst="straightConnector1">
            <a:avLst/>
          </a:prstGeom>
          <a:noFill/>
          <a:ln w="38100">
            <a:solidFill>
              <a:srgbClr val="FF3300"/>
            </a:solidFill>
            <a:prstDash val="sysDot"/>
            <a:round/>
            <a:headEnd type="none" w="sm" len="sm"/>
            <a:tailEnd type="none" w="sm" len="sm"/>
          </a:ln>
        </p:spPr>
      </p:cxnSp>
      <p:cxnSp>
        <p:nvCxnSpPr>
          <p:cNvPr id="4139" name="AutoShape 42"/>
          <p:cNvCxnSpPr>
            <a:cxnSpLocks noChangeShapeType="1"/>
            <a:stCxn id="4109" idx="7"/>
            <a:endCxn id="4106" idx="1"/>
          </p:cNvCxnSpPr>
          <p:nvPr/>
        </p:nvCxnSpPr>
        <p:spPr bwMode="auto">
          <a:xfrm>
            <a:off x="3263900" y="1084263"/>
            <a:ext cx="1533525" cy="457200"/>
          </a:xfrm>
          <a:prstGeom prst="straightConnector1">
            <a:avLst/>
          </a:prstGeom>
          <a:noFill/>
          <a:ln w="38100">
            <a:solidFill>
              <a:srgbClr val="FF3300"/>
            </a:solidFill>
            <a:prstDash val="sysDot"/>
            <a:round/>
            <a:headEnd type="none" w="sm" len="sm"/>
            <a:tailEnd type="none" w="sm" len="sm"/>
          </a:ln>
        </p:spPr>
      </p:cxnSp>
      <p:cxnSp>
        <p:nvCxnSpPr>
          <p:cNvPr id="4140" name="AutoShape 43"/>
          <p:cNvCxnSpPr>
            <a:cxnSpLocks noChangeShapeType="1"/>
            <a:stCxn id="4105" idx="5"/>
            <a:endCxn id="4113" idx="2"/>
          </p:cNvCxnSpPr>
          <p:nvPr/>
        </p:nvCxnSpPr>
        <p:spPr bwMode="auto">
          <a:xfrm>
            <a:off x="3906838" y="1735138"/>
            <a:ext cx="766762" cy="303212"/>
          </a:xfrm>
          <a:prstGeom prst="straightConnector1">
            <a:avLst/>
          </a:prstGeom>
          <a:noFill/>
          <a:ln w="38100">
            <a:solidFill>
              <a:srgbClr val="FF3300"/>
            </a:solidFill>
            <a:prstDash val="sysDot"/>
            <a:round/>
            <a:headEnd type="none" w="sm" len="sm"/>
            <a:tailEnd type="none" w="sm" len="sm"/>
          </a:ln>
        </p:spPr>
      </p:cxnSp>
      <p:sp>
        <p:nvSpPr>
          <p:cNvPr id="4141" name="Text Box 44"/>
          <p:cNvSpPr txBox="1">
            <a:spLocks noChangeArrowheads="1"/>
          </p:cNvSpPr>
          <p:nvPr/>
        </p:nvSpPr>
        <p:spPr bwMode="auto">
          <a:xfrm>
            <a:off x="2667000" y="2057400"/>
            <a:ext cx="4048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>
                <a:solidFill>
                  <a:srgbClr val="3333CC"/>
                </a:solidFill>
              </a:rPr>
              <a:t>A</a:t>
            </a:r>
          </a:p>
        </p:txBody>
      </p:sp>
      <p:sp>
        <p:nvSpPr>
          <p:cNvPr id="4142" name="Text Box 45"/>
          <p:cNvSpPr txBox="1">
            <a:spLocks noChangeArrowheads="1"/>
          </p:cNvSpPr>
          <p:nvPr/>
        </p:nvSpPr>
        <p:spPr bwMode="auto">
          <a:xfrm>
            <a:off x="5562600" y="1905000"/>
            <a:ext cx="4048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>
                <a:solidFill>
                  <a:srgbClr val="808080"/>
                </a:solidFill>
              </a:rPr>
              <a:t>B</a:t>
            </a:r>
          </a:p>
        </p:txBody>
      </p:sp>
      <p:sp>
        <p:nvSpPr>
          <p:cNvPr id="77871" name="Rectangle 47"/>
          <p:cNvSpPr>
            <a:spLocks noChangeArrowheads="1"/>
          </p:cNvSpPr>
          <p:nvPr/>
        </p:nvSpPr>
        <p:spPr bwMode="auto">
          <a:xfrm>
            <a:off x="665163" y="4414838"/>
            <a:ext cx="7772400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Find minimum cut</a:t>
            </a:r>
          </a:p>
          <a:p>
            <a:pPr marL="742950" lvl="1" indent="-28575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Tx/>
              <a:buChar char="•"/>
            </a:pPr>
            <a:r>
              <a:rPr lang="en-US" sz="2000">
                <a:solidFill>
                  <a:srgbClr val="000000"/>
                </a:solidFill>
              </a:rPr>
              <a:t>gives you a segmentation</a:t>
            </a:r>
          </a:p>
          <a:p>
            <a:pPr marL="742950" lvl="1" indent="-28575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Tx/>
              <a:buChar char="•"/>
            </a:pPr>
            <a:r>
              <a:rPr lang="en-US" sz="2000">
                <a:solidFill>
                  <a:srgbClr val="000000"/>
                </a:solidFill>
              </a:rPr>
              <a:t>fast algorithms exist for doing this</a:t>
            </a:r>
          </a:p>
        </p:txBody>
      </p:sp>
      <p:sp>
        <p:nvSpPr>
          <p:cNvPr id="4145" name="Text Box 50"/>
          <p:cNvSpPr txBox="1">
            <a:spLocks noChangeArrowheads="1"/>
          </p:cNvSpPr>
          <p:nvPr/>
        </p:nvSpPr>
        <p:spPr bwMode="auto">
          <a:xfrm>
            <a:off x="7426325" y="6553200"/>
            <a:ext cx="2987675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en-US" sz="1400">
                <a:solidFill>
                  <a:srgbClr val="000000"/>
                </a:solidFill>
              </a:rPr>
              <a:t>Source: Steve Seitz</a:t>
            </a:r>
          </a:p>
        </p:txBody>
      </p:sp>
      <p:graphicFrame>
        <p:nvGraphicFramePr>
          <p:cNvPr id="4098" name="Object 49"/>
          <p:cNvGraphicFramePr>
            <a:graphicFrameLocks noChangeAspect="1"/>
          </p:cNvGraphicFramePr>
          <p:nvPr/>
        </p:nvGraphicFramePr>
        <p:xfrm>
          <a:off x="3184525" y="3502025"/>
          <a:ext cx="2925763" cy="803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2904" name="Equation" r:id="rId4" imgW="1295280" imgH="355320" progId="Equation.3">
                  <p:embed/>
                </p:oleObj>
              </mc:Choice>
              <mc:Fallback>
                <p:oleObj name="Equation" r:id="rId4" imgW="1295280" imgH="355320" progId="Equation.3">
                  <p:embed/>
                  <p:pic>
                    <p:nvPicPr>
                      <p:cNvPr id="4098" name="Object 4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84525" y="3502025"/>
                        <a:ext cx="2925763" cy="8032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0" name="Rectangle 7"/>
          <p:cNvSpPr txBox="1">
            <a:spLocks noChangeArrowheads="1"/>
          </p:cNvSpPr>
          <p:nvPr/>
        </p:nvSpPr>
        <p:spPr bwMode="auto">
          <a:xfrm>
            <a:off x="685800" y="76200"/>
            <a:ext cx="77724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/>
              <a:t>Recall: Segmentation by Graph Cuts</a:t>
            </a:r>
            <a:endParaRPr lang="en-US" dirty="0"/>
          </a:p>
        </p:txBody>
      </p:sp>
      <p:sp>
        <p:nvSpPr>
          <p:cNvPr id="49" name="Slide Number Placeholder 4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79C0E71-56DE-4C53-B283-1EC268429DB2}" type="slidenum">
              <a:rPr lang="en-US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64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9669754"/>
      </p:ext>
    </p:extLst>
  </p:cSld>
  <p:clrMapOvr>
    <a:masterClrMapping/>
  </p:clrMapOvr>
  <p:transition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07" t="30718" r="16137" b="5263"/>
          <a:stretch/>
        </p:blipFill>
        <p:spPr bwMode="auto">
          <a:xfrm>
            <a:off x="381000" y="1745672"/>
            <a:ext cx="8541328" cy="46343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Oval 3"/>
          <p:cNvSpPr/>
          <p:nvPr/>
        </p:nvSpPr>
        <p:spPr bwMode="auto">
          <a:xfrm>
            <a:off x="4876800" y="4274126"/>
            <a:ext cx="4267200" cy="2202873"/>
          </a:xfrm>
          <a:prstGeom prst="ellips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Oval 5"/>
          <p:cNvSpPr/>
          <p:nvPr/>
        </p:nvSpPr>
        <p:spPr bwMode="auto">
          <a:xfrm>
            <a:off x="152400" y="4419600"/>
            <a:ext cx="5181600" cy="2057400"/>
          </a:xfrm>
          <a:prstGeom prst="ellips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7" name="Picture 23" descr="out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4337" y="152400"/>
            <a:ext cx="957263" cy="128665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val 4"/>
          <p:cNvSpPr/>
          <p:nvPr/>
        </p:nvSpPr>
        <p:spPr bwMode="auto">
          <a:xfrm>
            <a:off x="4724400" y="1905000"/>
            <a:ext cx="914400" cy="914400"/>
          </a:xfrm>
          <a:prstGeom prst="ellips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10" t="28899" r="20864" b="36938"/>
          <a:stretch/>
        </p:blipFill>
        <p:spPr bwMode="auto">
          <a:xfrm>
            <a:off x="5181600" y="1676400"/>
            <a:ext cx="3276600" cy="28131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Oval 9"/>
          <p:cNvSpPr/>
          <p:nvPr/>
        </p:nvSpPr>
        <p:spPr bwMode="auto">
          <a:xfrm>
            <a:off x="7391400" y="3352800"/>
            <a:ext cx="1121568" cy="914400"/>
          </a:xfrm>
          <a:prstGeom prst="ellips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09154" y="4267200"/>
            <a:ext cx="8787246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Adding hard constraints: </a:t>
            </a:r>
          </a:p>
          <a:p>
            <a:endParaRPr lang="en-US" sz="1400" dirty="0"/>
          </a:p>
          <a:p>
            <a:r>
              <a:rPr lang="en-US" sz="2400" dirty="0"/>
              <a:t>Add two additional nodes, object and background “terminals”</a:t>
            </a:r>
          </a:p>
          <a:p>
            <a:endParaRPr lang="en-US" sz="1100" dirty="0"/>
          </a:p>
          <a:p>
            <a:r>
              <a:rPr lang="en-US" sz="2400" dirty="0"/>
              <a:t>Link each pixel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dirty="0"/>
              <a:t>To both terminals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dirty="0"/>
              <a:t>To its neighboring pixels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09600" y="304800"/>
            <a:ext cx="8229600" cy="1143000"/>
          </a:xfrm>
        </p:spPr>
        <p:txBody>
          <a:bodyPr/>
          <a:lstStyle/>
          <a:p>
            <a:r>
              <a:rPr lang="en-US" sz="3800" dirty="0"/>
              <a:t>Graph cuts for interactive segmentation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696200" y="6477000"/>
            <a:ext cx="220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Yuri </a:t>
            </a:r>
            <a:r>
              <a:rPr lang="en-US" dirty="0" err="1"/>
              <a:t>Boykov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FDB6392-078D-4450-A240-BFDE83E99939}" type="slidenum">
              <a:rPr lang="en-US" smtClean="0"/>
              <a:pPr>
                <a:defRPr/>
              </a:pPr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74089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39" t="25837" r="15455" b="8708"/>
          <a:stretch/>
        </p:blipFill>
        <p:spPr bwMode="auto">
          <a:xfrm>
            <a:off x="609600" y="1524000"/>
            <a:ext cx="8084127" cy="47382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 bwMode="auto">
          <a:xfrm>
            <a:off x="609600" y="3893126"/>
            <a:ext cx="4267200" cy="2369127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07" t="30718" r="58466" b="37272"/>
          <a:stretch/>
        </p:blipFill>
        <p:spPr bwMode="auto">
          <a:xfrm>
            <a:off x="381000" y="1745673"/>
            <a:ext cx="3380509" cy="23171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 bwMode="auto">
          <a:xfrm>
            <a:off x="609600" y="30480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sz="3800"/>
              <a:t>Graph cuts for interactive segmentation</a:t>
            </a:r>
            <a:endParaRPr lang="en-US" sz="3800" dirty="0"/>
          </a:p>
        </p:txBody>
      </p:sp>
      <p:sp>
        <p:nvSpPr>
          <p:cNvPr id="9" name="TextBox 8"/>
          <p:cNvSpPr txBox="1"/>
          <p:nvPr/>
        </p:nvSpPr>
        <p:spPr>
          <a:xfrm>
            <a:off x="509154" y="4267200"/>
            <a:ext cx="3910446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Adding hard constraints: </a:t>
            </a:r>
          </a:p>
          <a:p>
            <a:endParaRPr lang="en-US" sz="1400" dirty="0"/>
          </a:p>
          <a:p>
            <a:r>
              <a:rPr lang="en-US" sz="2400" dirty="0"/>
              <a:t>Let the edge weight to object or background terminal reflect similarity to the respective seed pixels.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696200" y="6477000"/>
            <a:ext cx="220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Yuri </a:t>
            </a:r>
            <a:r>
              <a:rPr lang="en-US" dirty="0" err="1"/>
              <a:t>Boykov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FDB6392-078D-4450-A240-BFDE83E99939}" type="slidenum">
              <a:rPr lang="en-US" smtClean="0"/>
              <a:pPr>
                <a:defRPr/>
              </a:pPr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63475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71" t="24402" r="15114" b="5263"/>
          <a:stretch/>
        </p:blipFill>
        <p:spPr bwMode="auto">
          <a:xfrm>
            <a:off x="301337" y="1537855"/>
            <a:ext cx="8499763" cy="5091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696200" y="6477000"/>
            <a:ext cx="220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Yuri </a:t>
            </a:r>
            <a:r>
              <a:rPr lang="en-US" dirty="0" err="1"/>
              <a:t>Boykov</a:t>
            </a:r>
            <a:endParaRPr lang="en-US" dirty="0"/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13" t="42153" r="50000" b="28923"/>
          <a:stretch/>
        </p:blipFill>
        <p:spPr bwMode="auto">
          <a:xfrm>
            <a:off x="4914901" y="3352800"/>
            <a:ext cx="876299" cy="20937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91" t="42153" r="62318" b="28923"/>
          <a:stretch/>
        </p:blipFill>
        <p:spPr bwMode="auto">
          <a:xfrm>
            <a:off x="5581898" y="3352800"/>
            <a:ext cx="2266702" cy="20937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itle 1"/>
          <p:cNvSpPr txBox="1">
            <a:spLocks/>
          </p:cNvSpPr>
          <p:nvPr/>
        </p:nvSpPr>
        <p:spPr bwMode="auto">
          <a:xfrm>
            <a:off x="457200" y="15240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sz="3800"/>
              <a:t>Graph cuts for interactive segmentation</a:t>
            </a:r>
            <a:endParaRPr lang="en-US" sz="3800" dirty="0"/>
          </a:p>
        </p:txBody>
      </p:sp>
      <p:sp>
        <p:nvSpPr>
          <p:cNvPr id="14" name="Text Box 26"/>
          <p:cNvSpPr txBox="1">
            <a:spLocks noChangeArrowheads="1"/>
          </p:cNvSpPr>
          <p:nvPr/>
        </p:nvSpPr>
        <p:spPr bwMode="auto">
          <a:xfrm>
            <a:off x="-381000" y="6492875"/>
            <a:ext cx="3206750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GB" b="1" dirty="0" err="1">
                <a:solidFill>
                  <a:schemeClr val="tx2"/>
                </a:solidFill>
                <a:latin typeface="Arial Narrow" pitchFamily="34" charset="0"/>
              </a:rPr>
              <a:t>Boykov</a:t>
            </a:r>
            <a:r>
              <a:rPr lang="en-GB" b="1" dirty="0">
                <a:solidFill>
                  <a:schemeClr val="tx2"/>
                </a:solidFill>
                <a:latin typeface="Arial Narrow" pitchFamily="34" charset="0"/>
              </a:rPr>
              <a:t> and Jolly (2001)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FDB6392-078D-4450-A240-BFDE83E99939}" type="slidenum">
              <a:rPr lang="en-US" smtClean="0"/>
              <a:pPr>
                <a:defRPr/>
              </a:pPr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07041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out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1310409"/>
            <a:ext cx="1573213" cy="211455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 Box 5"/>
          <p:cNvSpPr txBox="1">
            <a:spLocks noChangeArrowheads="1"/>
          </p:cNvSpPr>
          <p:nvPr/>
        </p:nvSpPr>
        <p:spPr bwMode="auto">
          <a:xfrm>
            <a:off x="1600200" y="5657850"/>
            <a:ext cx="1965325" cy="823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en-GB" b="1">
                <a:latin typeface="Arial Narrow" pitchFamily="34" charset="0"/>
              </a:rPr>
              <a:t>Intelligent Scissors</a:t>
            </a:r>
            <a:br>
              <a:rPr lang="en-GB" b="1">
                <a:latin typeface="Arial Narrow" pitchFamily="34" charset="0"/>
              </a:rPr>
            </a:br>
            <a:r>
              <a:rPr lang="en-GB" b="1">
                <a:latin typeface="Arial Narrow" pitchFamily="34" charset="0"/>
              </a:rPr>
              <a:t>    Mortensen and   </a:t>
            </a:r>
            <a:br>
              <a:rPr lang="en-GB" b="1">
                <a:latin typeface="Arial Narrow" pitchFamily="34" charset="0"/>
              </a:rPr>
            </a:br>
            <a:r>
              <a:rPr lang="en-GB" b="1">
                <a:latin typeface="Arial Narrow" pitchFamily="34" charset="0"/>
              </a:rPr>
              <a:t>     Barrett (1995)</a:t>
            </a:r>
          </a:p>
        </p:txBody>
      </p:sp>
      <p:sp>
        <p:nvSpPr>
          <p:cNvPr id="21" name="Text Box 6"/>
          <p:cNvSpPr txBox="1">
            <a:spLocks noChangeArrowheads="1"/>
          </p:cNvSpPr>
          <p:nvPr/>
        </p:nvSpPr>
        <p:spPr bwMode="auto">
          <a:xfrm>
            <a:off x="5878513" y="5710959"/>
            <a:ext cx="1214437" cy="823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en-GB" b="1" dirty="0" err="1">
                <a:latin typeface="Arial Narrow" pitchFamily="34" charset="0"/>
              </a:rPr>
              <a:t>GrabCut</a:t>
            </a:r>
            <a:br>
              <a:rPr lang="en-GB" b="1" dirty="0">
                <a:latin typeface="Arial Narrow" pitchFamily="34" charset="0"/>
              </a:rPr>
            </a:br>
            <a:r>
              <a:rPr lang="en-GB" b="1" dirty="0">
                <a:latin typeface="Arial Narrow" pitchFamily="34" charset="0"/>
              </a:rPr>
              <a:t>Rother et al. (2004)</a:t>
            </a:r>
          </a:p>
        </p:txBody>
      </p:sp>
      <p:sp>
        <p:nvSpPr>
          <p:cNvPr id="22" name="Text Box 7"/>
          <p:cNvSpPr txBox="1">
            <a:spLocks noChangeArrowheads="1"/>
          </p:cNvSpPr>
          <p:nvPr/>
        </p:nvSpPr>
        <p:spPr bwMode="auto">
          <a:xfrm>
            <a:off x="3744913" y="5676034"/>
            <a:ext cx="1349375" cy="823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en-GB" b="1">
                <a:latin typeface="Arial Narrow" pitchFamily="34" charset="0"/>
              </a:rPr>
              <a:t>    Graph Cuts</a:t>
            </a:r>
            <a:br>
              <a:rPr lang="en-GB" b="1">
                <a:latin typeface="Arial Narrow" pitchFamily="34" charset="0"/>
              </a:rPr>
            </a:br>
            <a:r>
              <a:rPr lang="en-GB" b="1">
                <a:latin typeface="Arial Narrow" pitchFamily="34" charset="0"/>
              </a:rPr>
              <a:t>    Boykov and   </a:t>
            </a:r>
            <a:br>
              <a:rPr lang="en-GB" b="1">
                <a:latin typeface="Arial Narrow" pitchFamily="34" charset="0"/>
              </a:rPr>
            </a:br>
            <a:r>
              <a:rPr lang="en-GB" b="1">
                <a:latin typeface="Arial Narrow" pitchFamily="34" charset="0"/>
              </a:rPr>
              <a:t>    Jolly (2001)</a:t>
            </a:r>
          </a:p>
        </p:txBody>
      </p:sp>
      <p:grpSp>
        <p:nvGrpSpPr>
          <p:cNvPr id="23" name="Group 9"/>
          <p:cNvGrpSpPr>
            <a:grpSpLocks/>
          </p:cNvGrpSpPr>
          <p:nvPr/>
        </p:nvGrpSpPr>
        <p:grpSpPr bwMode="auto">
          <a:xfrm>
            <a:off x="5524500" y="3501159"/>
            <a:ext cx="1562100" cy="2190750"/>
            <a:chOff x="4816" y="2224"/>
            <a:chExt cx="984" cy="1380"/>
          </a:xfrm>
        </p:grpSpPr>
        <p:sp>
          <p:nvSpPr>
            <p:cNvPr id="24" name="Rectangle 10"/>
            <p:cNvSpPr>
              <a:spLocks noChangeArrowheads="1"/>
            </p:cNvSpPr>
            <p:nvPr/>
          </p:nvSpPr>
          <p:spPr bwMode="auto">
            <a:xfrm>
              <a:off x="4816" y="2240"/>
              <a:ext cx="944" cy="132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25" name="Picture 11" descr="o1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39" y="2224"/>
              <a:ext cx="961" cy="1380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6" name="Group 12"/>
          <p:cNvGrpSpPr>
            <a:grpSpLocks/>
          </p:cNvGrpSpPr>
          <p:nvPr/>
        </p:nvGrpSpPr>
        <p:grpSpPr bwMode="auto">
          <a:xfrm>
            <a:off x="1778000" y="3476625"/>
            <a:ext cx="1549400" cy="2112963"/>
            <a:chOff x="1192" y="2192"/>
            <a:chExt cx="976" cy="1331"/>
          </a:xfrm>
        </p:grpSpPr>
        <p:sp>
          <p:nvSpPr>
            <p:cNvPr id="27" name="Rectangle 13"/>
            <p:cNvSpPr>
              <a:spLocks noChangeArrowheads="1"/>
            </p:cNvSpPr>
            <p:nvPr/>
          </p:nvSpPr>
          <p:spPr bwMode="auto">
            <a:xfrm>
              <a:off x="1200" y="2192"/>
              <a:ext cx="944" cy="132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28" name="Picture 14" descr="Project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92" y="2208"/>
              <a:ext cx="976" cy="1315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9" name="Group 17"/>
          <p:cNvGrpSpPr>
            <a:grpSpLocks/>
          </p:cNvGrpSpPr>
          <p:nvPr/>
        </p:nvGrpSpPr>
        <p:grpSpPr bwMode="auto">
          <a:xfrm>
            <a:off x="3690938" y="3469409"/>
            <a:ext cx="1538287" cy="2209800"/>
            <a:chOff x="2599" y="2200"/>
            <a:chExt cx="969" cy="1392"/>
          </a:xfrm>
        </p:grpSpPr>
        <p:sp>
          <p:nvSpPr>
            <p:cNvPr id="30" name="Rectangle 18"/>
            <p:cNvSpPr>
              <a:spLocks noChangeArrowheads="1"/>
            </p:cNvSpPr>
            <p:nvPr/>
          </p:nvSpPr>
          <p:spPr bwMode="auto">
            <a:xfrm>
              <a:off x="2600" y="2224"/>
              <a:ext cx="944" cy="132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31" name="Picture 19" descr="o1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99" y="2200"/>
              <a:ext cx="969" cy="1392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2" name="Picture 23" descr="out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1725" y="1310409"/>
            <a:ext cx="1573213" cy="211455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4" descr="out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1285875"/>
            <a:ext cx="1573213" cy="211455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Rectangle 26"/>
          <p:cNvSpPr>
            <a:spLocks noChangeArrowheads="1"/>
          </p:cNvSpPr>
          <p:nvPr/>
        </p:nvSpPr>
        <p:spPr bwMode="auto">
          <a:xfrm>
            <a:off x="5562600" y="1362075"/>
            <a:ext cx="1417637" cy="1924050"/>
          </a:xfrm>
          <a:prstGeom prst="rect">
            <a:avLst/>
          </a:prstGeom>
          <a:noFill/>
          <a:ln w="38100" algn="ctr">
            <a:solidFill>
              <a:srgbClr val="FF0000"/>
            </a:solidFill>
            <a:prstDash val="sysDot"/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endParaRPr lang="en-US"/>
          </a:p>
        </p:txBody>
      </p:sp>
      <p:sp>
        <p:nvSpPr>
          <p:cNvPr id="35" name="Title 1"/>
          <p:cNvSpPr txBox="1">
            <a:spLocks/>
          </p:cNvSpPr>
          <p:nvPr/>
        </p:nvSpPr>
        <p:spPr bwMode="auto">
          <a:xfrm>
            <a:off x="457200" y="15240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sz="3800"/>
              <a:t>Graph cuts for interactive segmentation</a:t>
            </a:r>
            <a:endParaRPr lang="en-US" sz="3800" dirty="0"/>
          </a:p>
        </p:txBody>
      </p:sp>
      <p:sp>
        <p:nvSpPr>
          <p:cNvPr id="36" name="TextBox 35"/>
          <p:cNvSpPr txBox="1"/>
          <p:nvPr/>
        </p:nvSpPr>
        <p:spPr>
          <a:xfrm>
            <a:off x="7092950" y="4003964"/>
            <a:ext cx="213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Another interaction modality: specify bounding box</a:t>
            </a:r>
          </a:p>
        </p:txBody>
      </p:sp>
      <p:sp>
        <p:nvSpPr>
          <p:cNvPr id="37" name="Slide Number Placeholder 3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FDB6392-078D-4450-A240-BFDE83E99939}" type="slidenum">
              <a:rPr lang="en-US" smtClean="0"/>
              <a:pPr>
                <a:defRPr/>
              </a:pPr>
              <a:t>68</a:t>
            </a:fld>
            <a:endParaRPr lang="en-US"/>
          </a:p>
        </p:txBody>
      </p:sp>
      <p:sp>
        <p:nvSpPr>
          <p:cNvPr id="38" name="TextBox 37"/>
          <p:cNvSpPr txBox="1"/>
          <p:nvPr/>
        </p:nvSpPr>
        <p:spPr>
          <a:xfrm>
            <a:off x="0" y="6550223"/>
            <a:ext cx="3200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Slide credit: Kristen </a:t>
            </a:r>
            <a:r>
              <a:rPr lang="en-US" sz="1400" dirty="0" err="1"/>
              <a:t>Grauman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510153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34" grpId="0" animBg="1"/>
      <p:bldP spid="36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 sz="4000" dirty="0"/>
              <a:t>“Grab Cut”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525963"/>
          </a:xfrm>
        </p:spPr>
        <p:txBody>
          <a:bodyPr/>
          <a:lstStyle/>
          <a:p>
            <a:r>
              <a:rPr lang="en-US" sz="2800" dirty="0"/>
              <a:t>Loosely specify foreground region</a:t>
            </a:r>
          </a:p>
          <a:p>
            <a:r>
              <a:rPr lang="en-US" sz="2800" dirty="0"/>
              <a:t>Iterated graph cut</a:t>
            </a:r>
          </a:p>
        </p:txBody>
      </p:sp>
      <p:sp>
        <p:nvSpPr>
          <p:cNvPr id="4" name="Text Box 26"/>
          <p:cNvSpPr txBox="1">
            <a:spLocks noChangeArrowheads="1"/>
          </p:cNvSpPr>
          <p:nvPr/>
        </p:nvSpPr>
        <p:spPr bwMode="auto">
          <a:xfrm>
            <a:off x="-685800" y="6492875"/>
            <a:ext cx="3206750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GB" b="1" dirty="0">
                <a:solidFill>
                  <a:schemeClr val="tx2"/>
                </a:solidFill>
                <a:latin typeface="Arial Narrow" pitchFamily="34" charset="0"/>
              </a:rPr>
              <a:t>Rother et al (2004)</a:t>
            </a:r>
          </a:p>
        </p:txBody>
      </p:sp>
      <p:grpSp>
        <p:nvGrpSpPr>
          <p:cNvPr id="5" name="Group 28"/>
          <p:cNvGrpSpPr>
            <a:grpSpLocks/>
          </p:cNvGrpSpPr>
          <p:nvPr/>
        </p:nvGrpSpPr>
        <p:grpSpPr bwMode="auto">
          <a:xfrm>
            <a:off x="837479" y="2255043"/>
            <a:ext cx="2867025" cy="1914525"/>
            <a:chOff x="665" y="1135"/>
            <a:chExt cx="1806" cy="1206"/>
          </a:xfrm>
        </p:grpSpPr>
        <p:pic>
          <p:nvPicPr>
            <p:cNvPr id="6" name="Picture 29" descr="124080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5" y="1135"/>
              <a:ext cx="1806" cy="1206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Rectangle 30"/>
            <p:cNvSpPr>
              <a:spLocks noChangeArrowheads="1"/>
            </p:cNvSpPr>
            <p:nvPr/>
          </p:nvSpPr>
          <p:spPr bwMode="auto">
            <a:xfrm>
              <a:off x="665" y="1135"/>
              <a:ext cx="95" cy="1206"/>
            </a:xfrm>
            <a:prstGeom prst="rect">
              <a:avLst/>
            </a:prstGeom>
            <a:solidFill>
              <a:srgbClr val="0000FF">
                <a:alpha val="49001"/>
              </a:srgbClr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8" name="Rectangle 31"/>
            <p:cNvSpPr>
              <a:spLocks noChangeArrowheads="1"/>
            </p:cNvSpPr>
            <p:nvPr/>
          </p:nvSpPr>
          <p:spPr bwMode="auto">
            <a:xfrm>
              <a:off x="2284" y="1135"/>
              <a:ext cx="187" cy="1206"/>
            </a:xfrm>
            <a:prstGeom prst="rect">
              <a:avLst/>
            </a:prstGeom>
            <a:solidFill>
              <a:srgbClr val="0000FF">
                <a:alpha val="49001"/>
              </a:srgbClr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9" name="Rectangle 32"/>
            <p:cNvSpPr>
              <a:spLocks noChangeArrowheads="1"/>
            </p:cNvSpPr>
            <p:nvPr/>
          </p:nvSpPr>
          <p:spPr bwMode="auto">
            <a:xfrm>
              <a:off x="760" y="1135"/>
              <a:ext cx="1524" cy="83"/>
            </a:xfrm>
            <a:prstGeom prst="rect">
              <a:avLst/>
            </a:prstGeom>
            <a:solidFill>
              <a:srgbClr val="0000FF">
                <a:alpha val="49001"/>
              </a:srgbClr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0" name="Rectangle 33"/>
            <p:cNvSpPr>
              <a:spLocks noChangeArrowheads="1"/>
            </p:cNvSpPr>
            <p:nvPr/>
          </p:nvSpPr>
          <p:spPr bwMode="auto">
            <a:xfrm>
              <a:off x="760" y="2286"/>
              <a:ext cx="1524" cy="55"/>
            </a:xfrm>
            <a:prstGeom prst="rect">
              <a:avLst/>
            </a:prstGeom>
            <a:solidFill>
              <a:srgbClr val="0000FF">
                <a:alpha val="49001"/>
              </a:srgbClr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FFFFFF"/>
                </a:solidFill>
              </a:endParaRPr>
            </a:p>
          </p:txBody>
        </p:sp>
      </p:grpSp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3433041" y="4945856"/>
            <a:ext cx="3328988" cy="860425"/>
          </a:xfrm>
          <a:custGeom>
            <a:avLst/>
            <a:gdLst>
              <a:gd name="G0" fmla="+- -3815864 0 0"/>
              <a:gd name="G1" fmla="+- -10041407 0 0"/>
              <a:gd name="G2" fmla="+- -3815864 0 -10041407"/>
              <a:gd name="G3" fmla="+- 10800 0 0"/>
              <a:gd name="G4" fmla="+- 0 0 -3815864"/>
              <a:gd name="T0" fmla="*/ 360 256 1"/>
              <a:gd name="T1" fmla="*/ 0 256 1"/>
              <a:gd name="G5" fmla="+- G2 T0 T1"/>
              <a:gd name="G6" fmla="?: G2 G2 G5"/>
              <a:gd name="G7" fmla="+- 0 0 G6"/>
              <a:gd name="G8" fmla="+- 7235 0 0"/>
              <a:gd name="G9" fmla="+- 0 0 -10041407"/>
              <a:gd name="G10" fmla="+- 7235 0 2700"/>
              <a:gd name="G11" fmla="cos G10 -3815864"/>
              <a:gd name="G12" fmla="sin G10 -3815864"/>
              <a:gd name="G13" fmla="cos 13500 -3815864"/>
              <a:gd name="G14" fmla="sin 13500 -3815864"/>
              <a:gd name="G15" fmla="+- G11 10800 0"/>
              <a:gd name="G16" fmla="+- G12 10800 0"/>
              <a:gd name="G17" fmla="+- G13 10800 0"/>
              <a:gd name="G18" fmla="+- G14 10800 0"/>
              <a:gd name="G19" fmla="*/ 7235 1 2"/>
              <a:gd name="G20" fmla="+- G19 5400 0"/>
              <a:gd name="G21" fmla="cos G20 -3815864"/>
              <a:gd name="G22" fmla="sin G20 -3815864"/>
              <a:gd name="G23" fmla="+- G21 10800 0"/>
              <a:gd name="G24" fmla="+- G12 G23 G22"/>
              <a:gd name="G25" fmla="+- G22 G23 G11"/>
              <a:gd name="G26" fmla="cos 10800 -3815864"/>
              <a:gd name="G27" fmla="sin 10800 -3815864"/>
              <a:gd name="G28" fmla="cos 7235 -3815864"/>
              <a:gd name="G29" fmla="sin 7235 -3815864"/>
              <a:gd name="G30" fmla="+- G26 10800 0"/>
              <a:gd name="G31" fmla="+- G27 10800 0"/>
              <a:gd name="G32" fmla="+- G28 10800 0"/>
              <a:gd name="G33" fmla="+- G29 10800 0"/>
              <a:gd name="G34" fmla="+- G19 5400 0"/>
              <a:gd name="G35" fmla="cos G34 -10041407"/>
              <a:gd name="G36" fmla="sin G34 -10041407"/>
              <a:gd name="G37" fmla="+/ -10041407 -3815864 2"/>
              <a:gd name="T2" fmla="*/ 180 256 1"/>
              <a:gd name="T3" fmla="*/ 0 256 1"/>
              <a:gd name="G38" fmla="+- G37 T2 T3"/>
              <a:gd name="G39" fmla="?: G2 G37 G38"/>
              <a:gd name="G40" fmla="cos 10800 G39"/>
              <a:gd name="G41" fmla="sin 10800 G39"/>
              <a:gd name="G42" fmla="cos 7235 G39"/>
              <a:gd name="G43" fmla="sin 7235 G39"/>
              <a:gd name="G44" fmla="+- G40 10800 0"/>
              <a:gd name="G45" fmla="+- G41 10800 0"/>
              <a:gd name="G46" fmla="+- G42 10800 0"/>
              <a:gd name="G47" fmla="+- G43 10800 0"/>
              <a:gd name="G48" fmla="+- G35 10800 0"/>
              <a:gd name="G49" fmla="+- G36 10800 0"/>
              <a:gd name="T4" fmla="*/ 7873 w 21600"/>
              <a:gd name="T5" fmla="*/ 404 h 21600"/>
              <a:gd name="T6" fmla="*/ 2749 w 21600"/>
              <a:gd name="T7" fmla="*/ 6736 h 21600"/>
              <a:gd name="T8" fmla="*/ 8839 w 21600"/>
              <a:gd name="T9" fmla="*/ 3835 h 21600"/>
              <a:gd name="T10" fmla="*/ 17908 w 21600"/>
              <a:gd name="T11" fmla="*/ -677 h 21600"/>
              <a:gd name="T12" fmla="*/ 19359 w 21600"/>
              <a:gd name="T13" fmla="*/ 5493 h 21600"/>
              <a:gd name="T14" fmla="*/ 13188 w 21600"/>
              <a:gd name="T15" fmla="*/ 6944 h 21600"/>
              <a:gd name="T16" fmla="*/ 3163 w 21600"/>
              <a:gd name="T17" fmla="*/ 3163 h 21600"/>
              <a:gd name="T18" fmla="*/ 18437 w 21600"/>
              <a:gd name="T19" fmla="*/ 18437 h 21600"/>
            </a:gdLst>
            <a:ahLst/>
            <a:cxnLst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>
                <a:moveTo>
                  <a:pt x="14609" y="4649"/>
                </a:moveTo>
                <a:cubicBezTo>
                  <a:pt x="13465" y="3940"/>
                  <a:pt x="12146" y="3565"/>
                  <a:pt x="10800" y="3565"/>
                </a:cubicBezTo>
                <a:cubicBezTo>
                  <a:pt x="8069" y="3564"/>
                  <a:pt x="5571" y="5102"/>
                  <a:pt x="4341" y="7540"/>
                </a:cubicBezTo>
                <a:lnTo>
                  <a:pt x="1158" y="5933"/>
                </a:lnTo>
                <a:cubicBezTo>
                  <a:pt x="2994" y="2294"/>
                  <a:pt x="6723" y="-1"/>
                  <a:pt x="10800" y="0"/>
                </a:cubicBezTo>
                <a:cubicBezTo>
                  <a:pt x="12809" y="0"/>
                  <a:pt x="14778" y="560"/>
                  <a:pt x="16487" y="1618"/>
                </a:cubicBezTo>
                <a:lnTo>
                  <a:pt x="17908" y="-677"/>
                </a:lnTo>
                <a:lnTo>
                  <a:pt x="19359" y="5493"/>
                </a:lnTo>
                <a:lnTo>
                  <a:pt x="13188" y="6944"/>
                </a:lnTo>
                <a:lnTo>
                  <a:pt x="14609" y="4649"/>
                </a:lnTo>
                <a:close/>
              </a:path>
            </a:pathLst>
          </a:custGeom>
          <a:solidFill>
            <a:srgbClr val="FF99CC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2" name="AutoShape 8"/>
          <p:cNvSpPr>
            <a:spLocks noChangeArrowheads="1"/>
          </p:cNvSpPr>
          <p:nvPr/>
        </p:nvSpPr>
        <p:spPr bwMode="auto">
          <a:xfrm flipH="1" flipV="1">
            <a:off x="3344141" y="5123656"/>
            <a:ext cx="3203575" cy="949325"/>
          </a:xfrm>
          <a:custGeom>
            <a:avLst/>
            <a:gdLst>
              <a:gd name="G0" fmla="+- -3815864 0 0"/>
              <a:gd name="G1" fmla="+- -10041407 0 0"/>
              <a:gd name="G2" fmla="+- -3815864 0 -10041407"/>
              <a:gd name="G3" fmla="+- 10800 0 0"/>
              <a:gd name="G4" fmla="+- 0 0 -3815864"/>
              <a:gd name="T0" fmla="*/ 360 256 1"/>
              <a:gd name="T1" fmla="*/ 0 256 1"/>
              <a:gd name="G5" fmla="+- G2 T0 T1"/>
              <a:gd name="G6" fmla="?: G2 G2 G5"/>
              <a:gd name="G7" fmla="+- 0 0 G6"/>
              <a:gd name="G8" fmla="+- 7235 0 0"/>
              <a:gd name="G9" fmla="+- 0 0 -10041407"/>
              <a:gd name="G10" fmla="+- 7235 0 2700"/>
              <a:gd name="G11" fmla="cos G10 -3815864"/>
              <a:gd name="G12" fmla="sin G10 -3815864"/>
              <a:gd name="G13" fmla="cos 13500 -3815864"/>
              <a:gd name="G14" fmla="sin 13500 -3815864"/>
              <a:gd name="G15" fmla="+- G11 10800 0"/>
              <a:gd name="G16" fmla="+- G12 10800 0"/>
              <a:gd name="G17" fmla="+- G13 10800 0"/>
              <a:gd name="G18" fmla="+- G14 10800 0"/>
              <a:gd name="G19" fmla="*/ 7235 1 2"/>
              <a:gd name="G20" fmla="+- G19 5400 0"/>
              <a:gd name="G21" fmla="cos G20 -3815864"/>
              <a:gd name="G22" fmla="sin G20 -3815864"/>
              <a:gd name="G23" fmla="+- G21 10800 0"/>
              <a:gd name="G24" fmla="+- G12 G23 G22"/>
              <a:gd name="G25" fmla="+- G22 G23 G11"/>
              <a:gd name="G26" fmla="cos 10800 -3815864"/>
              <a:gd name="G27" fmla="sin 10800 -3815864"/>
              <a:gd name="G28" fmla="cos 7235 -3815864"/>
              <a:gd name="G29" fmla="sin 7235 -3815864"/>
              <a:gd name="G30" fmla="+- G26 10800 0"/>
              <a:gd name="G31" fmla="+- G27 10800 0"/>
              <a:gd name="G32" fmla="+- G28 10800 0"/>
              <a:gd name="G33" fmla="+- G29 10800 0"/>
              <a:gd name="G34" fmla="+- G19 5400 0"/>
              <a:gd name="G35" fmla="cos G34 -10041407"/>
              <a:gd name="G36" fmla="sin G34 -10041407"/>
              <a:gd name="G37" fmla="+/ -10041407 -3815864 2"/>
              <a:gd name="T2" fmla="*/ 180 256 1"/>
              <a:gd name="T3" fmla="*/ 0 256 1"/>
              <a:gd name="G38" fmla="+- G37 T2 T3"/>
              <a:gd name="G39" fmla="?: G2 G37 G38"/>
              <a:gd name="G40" fmla="cos 10800 G39"/>
              <a:gd name="G41" fmla="sin 10800 G39"/>
              <a:gd name="G42" fmla="cos 7235 G39"/>
              <a:gd name="G43" fmla="sin 7235 G39"/>
              <a:gd name="G44" fmla="+- G40 10800 0"/>
              <a:gd name="G45" fmla="+- G41 10800 0"/>
              <a:gd name="G46" fmla="+- G42 10800 0"/>
              <a:gd name="G47" fmla="+- G43 10800 0"/>
              <a:gd name="G48" fmla="+- G35 10800 0"/>
              <a:gd name="G49" fmla="+- G36 10800 0"/>
              <a:gd name="T4" fmla="*/ 7873 w 21600"/>
              <a:gd name="T5" fmla="*/ 404 h 21600"/>
              <a:gd name="T6" fmla="*/ 2749 w 21600"/>
              <a:gd name="T7" fmla="*/ 6736 h 21600"/>
              <a:gd name="T8" fmla="*/ 8839 w 21600"/>
              <a:gd name="T9" fmla="*/ 3835 h 21600"/>
              <a:gd name="T10" fmla="*/ 17908 w 21600"/>
              <a:gd name="T11" fmla="*/ -677 h 21600"/>
              <a:gd name="T12" fmla="*/ 19359 w 21600"/>
              <a:gd name="T13" fmla="*/ 5493 h 21600"/>
              <a:gd name="T14" fmla="*/ 13188 w 21600"/>
              <a:gd name="T15" fmla="*/ 6944 h 21600"/>
              <a:gd name="T16" fmla="*/ 3163 w 21600"/>
              <a:gd name="T17" fmla="*/ 3163 h 21600"/>
              <a:gd name="T18" fmla="*/ 18437 w 21600"/>
              <a:gd name="T19" fmla="*/ 18437 h 21600"/>
            </a:gdLst>
            <a:ahLst/>
            <a:cxnLst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>
                <a:moveTo>
                  <a:pt x="14609" y="4649"/>
                </a:moveTo>
                <a:cubicBezTo>
                  <a:pt x="13465" y="3940"/>
                  <a:pt x="12146" y="3565"/>
                  <a:pt x="10800" y="3565"/>
                </a:cubicBezTo>
                <a:cubicBezTo>
                  <a:pt x="8069" y="3564"/>
                  <a:pt x="5571" y="5102"/>
                  <a:pt x="4341" y="7540"/>
                </a:cubicBezTo>
                <a:lnTo>
                  <a:pt x="1158" y="5933"/>
                </a:lnTo>
                <a:cubicBezTo>
                  <a:pt x="2994" y="2294"/>
                  <a:pt x="6723" y="-1"/>
                  <a:pt x="10800" y="0"/>
                </a:cubicBezTo>
                <a:cubicBezTo>
                  <a:pt x="12809" y="0"/>
                  <a:pt x="14778" y="560"/>
                  <a:pt x="16487" y="1618"/>
                </a:cubicBezTo>
                <a:lnTo>
                  <a:pt x="17908" y="-677"/>
                </a:lnTo>
                <a:lnTo>
                  <a:pt x="19359" y="5493"/>
                </a:lnTo>
                <a:lnTo>
                  <a:pt x="13188" y="6944"/>
                </a:lnTo>
                <a:lnTo>
                  <a:pt x="14609" y="4649"/>
                </a:lnTo>
                <a:close/>
              </a:path>
            </a:pathLst>
          </a:custGeom>
          <a:solidFill>
            <a:srgbClr val="FF99CC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3" name="AutoShape 9"/>
          <p:cNvSpPr>
            <a:spLocks noChangeArrowheads="1"/>
          </p:cNvSpPr>
          <p:nvPr/>
        </p:nvSpPr>
        <p:spPr bwMode="auto">
          <a:xfrm>
            <a:off x="1991591" y="4287043"/>
            <a:ext cx="482600" cy="952500"/>
          </a:xfrm>
          <a:prstGeom prst="downArrow">
            <a:avLst>
              <a:gd name="adj1" fmla="val 50000"/>
              <a:gd name="adj2" fmla="val 49342"/>
            </a:avLst>
          </a:prstGeom>
          <a:solidFill>
            <a:srgbClr val="FF99CC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730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4" name="Text Box 13"/>
          <p:cNvSpPr txBox="1">
            <a:spLocks noChangeArrowheads="1"/>
          </p:cNvSpPr>
          <p:nvPr/>
        </p:nvSpPr>
        <p:spPr bwMode="auto">
          <a:xfrm>
            <a:off x="3921991" y="2872581"/>
            <a:ext cx="37909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730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en-GB" sz="2800">
                <a:solidFill>
                  <a:srgbClr val="FFFFFF"/>
                </a:solidFill>
              </a:rPr>
              <a:t>User Initialisation</a:t>
            </a:r>
          </a:p>
        </p:txBody>
      </p:sp>
      <p:sp>
        <p:nvSpPr>
          <p:cNvPr id="15" name="Text Box 15"/>
          <p:cNvSpPr txBox="1">
            <a:spLocks noChangeArrowheads="1"/>
          </p:cNvSpPr>
          <p:nvPr/>
        </p:nvSpPr>
        <p:spPr bwMode="auto">
          <a:xfrm>
            <a:off x="559667" y="5223668"/>
            <a:ext cx="3276600" cy="841375"/>
          </a:xfrm>
          <a:prstGeom prst="rect">
            <a:avLst/>
          </a:prstGeom>
          <a:noFill/>
          <a:ln w="19050" algn="ctr">
            <a:solidFill>
              <a:srgbClr val="F1AE05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GB" sz="2400" b="1" dirty="0">
                <a:solidFill>
                  <a:srgbClr val="F1AE05"/>
                </a:solidFill>
              </a:rPr>
              <a:t>K-means for learning </a:t>
            </a:r>
            <a:br>
              <a:rPr lang="en-GB" sz="2400" b="1" dirty="0">
                <a:solidFill>
                  <a:srgbClr val="F1AE05"/>
                </a:solidFill>
              </a:rPr>
            </a:br>
            <a:r>
              <a:rPr lang="en-GB" sz="2400" b="1" dirty="0">
                <a:solidFill>
                  <a:srgbClr val="F1AE05"/>
                </a:solidFill>
              </a:rPr>
              <a:t> colour distributions</a:t>
            </a:r>
            <a:r>
              <a:rPr lang="en-GB" sz="2400" b="1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16" name="Text Box 16"/>
          <p:cNvSpPr txBox="1">
            <a:spLocks noChangeArrowheads="1"/>
          </p:cNvSpPr>
          <p:nvPr/>
        </p:nvSpPr>
        <p:spPr bwMode="auto">
          <a:xfrm>
            <a:off x="6539778" y="4908982"/>
            <a:ext cx="2346325" cy="1206500"/>
          </a:xfrm>
          <a:prstGeom prst="rect">
            <a:avLst/>
          </a:prstGeom>
          <a:noFill/>
          <a:ln w="19050" algn="ctr">
            <a:solidFill>
              <a:srgbClr val="F1AE05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GB" sz="2400" b="1" dirty="0">
                <a:solidFill>
                  <a:srgbClr val="F1AE05"/>
                </a:solidFill>
              </a:rPr>
              <a:t>Graph cuts to infer the segmentation</a:t>
            </a:r>
          </a:p>
        </p:txBody>
      </p:sp>
      <p:sp>
        <p:nvSpPr>
          <p:cNvPr id="17" name="Text Box 21"/>
          <p:cNvSpPr txBox="1">
            <a:spLocks noChangeArrowheads="1"/>
          </p:cNvSpPr>
          <p:nvPr/>
        </p:nvSpPr>
        <p:spPr bwMode="auto">
          <a:xfrm>
            <a:off x="1853479" y="2567781"/>
            <a:ext cx="550862" cy="1341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en-GB" sz="8800" b="1">
                <a:solidFill>
                  <a:srgbClr val="FFFFFF"/>
                </a:solidFill>
                <a:latin typeface="Arial Narrow" pitchFamily="34" charset="0"/>
              </a:rPr>
              <a:t>?</a:t>
            </a:r>
          </a:p>
        </p:txBody>
      </p:sp>
      <p:pic>
        <p:nvPicPr>
          <p:cNvPr id="18" name="Picture 25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5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204" y="5376068"/>
            <a:ext cx="3100387" cy="477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" name="Picture 27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5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7379" y="5317331"/>
            <a:ext cx="3100387" cy="477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3795857" y="2897757"/>
            <a:ext cx="30658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User initialization</a:t>
            </a:r>
          </a:p>
        </p:txBody>
      </p:sp>
      <p:sp>
        <p:nvSpPr>
          <p:cNvPr id="21" name="Slide Number Placeholder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FDB6392-078D-4450-A240-BFDE83E99939}" type="slidenum">
              <a:rPr lang="en-US" smtClean="0"/>
              <a:pPr>
                <a:defRPr/>
              </a:pPr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2547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46031" y="-39735"/>
            <a:ext cx="8229600" cy="1143000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092168"/>
            <a:ext cx="8229600" cy="4778404"/>
          </a:xfrm>
        </p:spPr>
        <p:txBody>
          <a:bodyPr/>
          <a:lstStyle/>
          <a:p>
            <a:pPr marL="342900" lvl="1" indent="-342900">
              <a:buFontTx/>
              <a:buChar char="•"/>
            </a:pPr>
            <a:r>
              <a:rPr lang="en-US" sz="2400" b="1" dirty="0"/>
              <a:t>Grouping/segmentation </a:t>
            </a:r>
            <a:r>
              <a:rPr lang="en-US" sz="2400" dirty="0"/>
              <a:t>useful to</a:t>
            </a:r>
            <a:r>
              <a:rPr lang="en-US" sz="2400" b="1" dirty="0"/>
              <a:t> </a:t>
            </a:r>
            <a:r>
              <a:rPr lang="en-US" sz="2400" dirty="0"/>
              <a:t>make a compact representation and merge similar features</a:t>
            </a:r>
          </a:p>
          <a:p>
            <a:pPr marL="742950" lvl="2" indent="-342900">
              <a:buFont typeface="Arial" pitchFamily="34" charset="0"/>
              <a:buChar char="–"/>
            </a:pPr>
            <a:r>
              <a:rPr lang="en-US" sz="2000" dirty="0">
                <a:solidFill>
                  <a:srgbClr val="002060"/>
                </a:solidFill>
              </a:rPr>
              <a:t>associate features based on defined similarity measure and clustering objective</a:t>
            </a:r>
          </a:p>
          <a:p>
            <a:pPr marL="742950" lvl="2" indent="-342900"/>
            <a:endParaRPr lang="en-US" sz="2000" b="1" dirty="0"/>
          </a:p>
          <a:p>
            <a:r>
              <a:rPr lang="en-US" sz="2400" b="1" dirty="0"/>
              <a:t>Fitting</a:t>
            </a:r>
            <a:r>
              <a:rPr lang="en-US" sz="2400" dirty="0"/>
              <a:t> problems require finding any supporting evidence for a model, even within clutter and missing features.</a:t>
            </a:r>
          </a:p>
          <a:p>
            <a:pPr lvl="1"/>
            <a:r>
              <a:rPr lang="en-US" sz="2000" dirty="0">
                <a:solidFill>
                  <a:srgbClr val="002060"/>
                </a:solidFill>
              </a:rPr>
              <a:t>associate features with an explicit model</a:t>
            </a:r>
          </a:p>
          <a:p>
            <a:pPr lvl="1"/>
            <a:endParaRPr lang="en-US" sz="2000" dirty="0"/>
          </a:p>
          <a:p>
            <a:r>
              <a:rPr lang="en-US" sz="2400" b="1" dirty="0"/>
              <a:t>Voting</a:t>
            </a:r>
            <a:r>
              <a:rPr lang="en-US" sz="2400" dirty="0"/>
              <a:t> approaches, such as the </a:t>
            </a:r>
            <a:r>
              <a:rPr lang="en-US" sz="2400" b="1" dirty="0"/>
              <a:t>Hough transform</a:t>
            </a:r>
            <a:r>
              <a:rPr lang="en-US" sz="2400" dirty="0"/>
              <a:t>, make it possible to find likely model parameters without searching all combinations of features.</a:t>
            </a:r>
          </a:p>
          <a:p>
            <a:pPr lvl="1"/>
            <a:r>
              <a:rPr lang="en-US" sz="2000" dirty="0">
                <a:solidFill>
                  <a:srgbClr val="002060"/>
                </a:solidFill>
              </a:rPr>
              <a:t>Hough transform approach for lines, circles, …, arbitrary shapes defined by a set of boundary points, recognition from patches.</a:t>
            </a:r>
          </a:p>
          <a:p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7696200" y="6550223"/>
            <a:ext cx="1828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Kristen </a:t>
            </a:r>
            <a:r>
              <a:rPr lang="en-US" sz="1400" dirty="0" err="1"/>
              <a:t>Grauman</a:t>
            </a:r>
            <a:endParaRPr lang="en-US" sz="1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BB6C3202-6032-4398-816A-8AC20E230ECE}" type="slidenum">
              <a:rPr lang="en-US" sz="1400" kern="120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7</a:t>
            </a:fld>
            <a:endParaRPr lang="en-US" sz="1400" kern="1200" dirty="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90142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bldLvl="3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 sz="4000" dirty="0"/>
              <a:t>“Grab Cut”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525963"/>
          </a:xfrm>
        </p:spPr>
        <p:txBody>
          <a:bodyPr/>
          <a:lstStyle/>
          <a:p>
            <a:r>
              <a:rPr lang="en-US" sz="2800" dirty="0"/>
              <a:t>Loosely specify foreground region</a:t>
            </a:r>
          </a:p>
          <a:p>
            <a:r>
              <a:rPr lang="en-US" sz="2800" dirty="0"/>
              <a:t>Iterated graph cut</a:t>
            </a:r>
          </a:p>
        </p:txBody>
      </p:sp>
      <p:sp>
        <p:nvSpPr>
          <p:cNvPr id="4" name="Text Box 26"/>
          <p:cNvSpPr txBox="1">
            <a:spLocks noChangeArrowheads="1"/>
          </p:cNvSpPr>
          <p:nvPr/>
        </p:nvSpPr>
        <p:spPr bwMode="auto">
          <a:xfrm>
            <a:off x="-685800" y="6492875"/>
            <a:ext cx="3206750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GB" b="1" dirty="0">
                <a:solidFill>
                  <a:schemeClr val="tx2"/>
                </a:solidFill>
                <a:latin typeface="Arial Narrow" pitchFamily="34" charset="0"/>
              </a:rPr>
              <a:t>Rother et al (2004)</a:t>
            </a:r>
          </a:p>
        </p:txBody>
      </p:sp>
      <p:sp>
        <p:nvSpPr>
          <p:cNvPr id="20" name="Rectangle 3"/>
          <p:cNvSpPr txBox="1">
            <a:spLocks noChangeArrowheads="1"/>
          </p:cNvSpPr>
          <p:nvPr/>
        </p:nvSpPr>
        <p:spPr bwMode="auto">
          <a:xfrm>
            <a:off x="1504950" y="6142037"/>
            <a:ext cx="6216650" cy="411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buFontTx/>
              <a:buNone/>
            </a:pPr>
            <a:r>
              <a:rPr lang="en-GB" sz="2000"/>
              <a:t>Gaussian Mixture Model </a:t>
            </a:r>
            <a:r>
              <a:rPr lang="en-GB" sz="1800"/>
              <a:t>(typically 5-8 components)</a:t>
            </a:r>
          </a:p>
        </p:txBody>
      </p:sp>
      <p:pic>
        <p:nvPicPr>
          <p:cNvPr id="21" name="Picture 5" descr="h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3688" y="4208462"/>
            <a:ext cx="2155825" cy="170815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 Box 10"/>
          <p:cNvSpPr txBox="1">
            <a:spLocks noChangeArrowheads="1"/>
          </p:cNvSpPr>
          <p:nvPr/>
        </p:nvSpPr>
        <p:spPr bwMode="auto">
          <a:xfrm>
            <a:off x="1795463" y="4475162"/>
            <a:ext cx="996950" cy="425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en-GB" sz="1400" b="1">
                <a:solidFill>
                  <a:srgbClr val="FF0000"/>
                </a:solidFill>
                <a:latin typeface="Arial Narrow" pitchFamily="34" charset="0"/>
              </a:rPr>
              <a:t>Foreground &amp;</a:t>
            </a:r>
            <a:br>
              <a:rPr lang="en-GB" sz="1400" b="1">
                <a:solidFill>
                  <a:srgbClr val="FF0000"/>
                </a:solidFill>
                <a:latin typeface="Arial Narrow" pitchFamily="34" charset="0"/>
              </a:rPr>
            </a:br>
            <a:r>
              <a:rPr lang="en-GB" sz="1400" b="1">
                <a:solidFill>
                  <a:srgbClr val="FF0000"/>
                </a:solidFill>
                <a:latin typeface="Arial Narrow" pitchFamily="34" charset="0"/>
              </a:rPr>
              <a:t>Background</a:t>
            </a:r>
          </a:p>
        </p:txBody>
      </p:sp>
      <p:sp>
        <p:nvSpPr>
          <p:cNvPr id="23" name="Text Box 11"/>
          <p:cNvSpPr txBox="1">
            <a:spLocks noChangeArrowheads="1"/>
          </p:cNvSpPr>
          <p:nvPr/>
        </p:nvSpPr>
        <p:spPr bwMode="auto">
          <a:xfrm>
            <a:off x="2495550" y="5643562"/>
            <a:ext cx="995363" cy="212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en-GB" sz="1400" b="1">
                <a:solidFill>
                  <a:srgbClr val="0000CC"/>
                </a:solidFill>
                <a:latin typeface="Arial Narrow" pitchFamily="34" charset="0"/>
              </a:rPr>
              <a:t>Background</a:t>
            </a:r>
          </a:p>
        </p:txBody>
      </p:sp>
      <p:pic>
        <p:nvPicPr>
          <p:cNvPr id="24" name="Picture 7" descr="h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1050" y="4256087"/>
            <a:ext cx="2139950" cy="169068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 Box 12"/>
          <p:cNvSpPr txBox="1">
            <a:spLocks noChangeArrowheads="1"/>
          </p:cNvSpPr>
          <p:nvPr/>
        </p:nvSpPr>
        <p:spPr bwMode="auto">
          <a:xfrm>
            <a:off x="6091238" y="4675187"/>
            <a:ext cx="995362" cy="212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en-GB" sz="1400" b="1">
                <a:solidFill>
                  <a:srgbClr val="FF0000"/>
                </a:solidFill>
                <a:latin typeface="Arial Narrow" pitchFamily="34" charset="0"/>
              </a:rPr>
              <a:t>Foreground</a:t>
            </a:r>
          </a:p>
        </p:txBody>
      </p:sp>
      <p:sp>
        <p:nvSpPr>
          <p:cNvPr id="26" name="Text Box 13"/>
          <p:cNvSpPr txBox="1">
            <a:spLocks noChangeArrowheads="1"/>
          </p:cNvSpPr>
          <p:nvPr/>
        </p:nvSpPr>
        <p:spPr bwMode="auto">
          <a:xfrm>
            <a:off x="6684963" y="5614987"/>
            <a:ext cx="996950" cy="212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en-GB" sz="1400" b="1">
                <a:solidFill>
                  <a:srgbClr val="0000CC"/>
                </a:solidFill>
                <a:latin typeface="Arial Narrow" pitchFamily="34" charset="0"/>
              </a:rPr>
              <a:t>Background</a:t>
            </a:r>
          </a:p>
        </p:txBody>
      </p:sp>
      <p:sp>
        <p:nvSpPr>
          <p:cNvPr id="27" name="Text Box 14"/>
          <p:cNvSpPr txBox="1">
            <a:spLocks noChangeArrowheads="1"/>
          </p:cNvSpPr>
          <p:nvPr/>
        </p:nvSpPr>
        <p:spPr bwMode="auto">
          <a:xfrm>
            <a:off x="3449638" y="5602287"/>
            <a:ext cx="1968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en-GB" sz="2000" b="1">
                <a:solidFill>
                  <a:srgbClr val="000000"/>
                </a:solidFill>
                <a:latin typeface="Arial Narrow" pitchFamily="34" charset="0"/>
              </a:rPr>
              <a:t>G</a:t>
            </a:r>
          </a:p>
        </p:txBody>
      </p:sp>
      <p:grpSp>
        <p:nvGrpSpPr>
          <p:cNvPr id="28" name="Group 27"/>
          <p:cNvGrpSpPr>
            <a:grpSpLocks/>
          </p:cNvGrpSpPr>
          <p:nvPr/>
        </p:nvGrpSpPr>
        <p:grpSpPr bwMode="auto">
          <a:xfrm>
            <a:off x="1447800" y="2474912"/>
            <a:ext cx="2390775" cy="1608138"/>
            <a:chOff x="665" y="1135"/>
            <a:chExt cx="1806" cy="1206"/>
          </a:xfrm>
        </p:grpSpPr>
        <p:pic>
          <p:nvPicPr>
            <p:cNvPr id="29" name="Picture 18" descr="124080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5" y="1135"/>
              <a:ext cx="1806" cy="1206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Rectangle 23"/>
            <p:cNvSpPr>
              <a:spLocks noChangeArrowheads="1"/>
            </p:cNvSpPr>
            <p:nvPr/>
          </p:nvSpPr>
          <p:spPr bwMode="auto">
            <a:xfrm>
              <a:off x="665" y="1135"/>
              <a:ext cx="95" cy="1206"/>
            </a:xfrm>
            <a:prstGeom prst="rect">
              <a:avLst/>
            </a:prstGeom>
            <a:solidFill>
              <a:srgbClr val="0000FF">
                <a:alpha val="49001"/>
              </a:srgbClr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1" name="Rectangle 24"/>
            <p:cNvSpPr>
              <a:spLocks noChangeArrowheads="1"/>
            </p:cNvSpPr>
            <p:nvPr/>
          </p:nvSpPr>
          <p:spPr bwMode="auto">
            <a:xfrm>
              <a:off x="2284" y="1135"/>
              <a:ext cx="187" cy="1206"/>
            </a:xfrm>
            <a:prstGeom prst="rect">
              <a:avLst/>
            </a:prstGeom>
            <a:solidFill>
              <a:srgbClr val="0000FF">
                <a:alpha val="49001"/>
              </a:srgbClr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2" name="Rectangle 25"/>
            <p:cNvSpPr>
              <a:spLocks noChangeArrowheads="1"/>
            </p:cNvSpPr>
            <p:nvPr/>
          </p:nvSpPr>
          <p:spPr bwMode="auto">
            <a:xfrm>
              <a:off x="760" y="1135"/>
              <a:ext cx="1524" cy="83"/>
            </a:xfrm>
            <a:prstGeom prst="rect">
              <a:avLst/>
            </a:prstGeom>
            <a:solidFill>
              <a:srgbClr val="0000FF">
                <a:alpha val="49001"/>
              </a:srgbClr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3" name="Rectangle 26"/>
            <p:cNvSpPr>
              <a:spLocks noChangeArrowheads="1"/>
            </p:cNvSpPr>
            <p:nvPr/>
          </p:nvSpPr>
          <p:spPr bwMode="auto">
            <a:xfrm>
              <a:off x="760" y="2286"/>
              <a:ext cx="1524" cy="55"/>
            </a:xfrm>
            <a:prstGeom prst="rect">
              <a:avLst/>
            </a:prstGeom>
            <a:solidFill>
              <a:srgbClr val="0000FF">
                <a:alpha val="49001"/>
              </a:srgbClr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FFFFFF"/>
                </a:solidFill>
              </a:endParaRPr>
            </a:p>
          </p:txBody>
        </p:sp>
      </p:grpSp>
      <p:pic>
        <p:nvPicPr>
          <p:cNvPr id="34" name="Picture 28" descr="t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9938" y="2538412"/>
            <a:ext cx="2146300" cy="143351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AutoShape 38"/>
          <p:cNvSpPr>
            <a:spLocks noChangeArrowheads="1"/>
          </p:cNvSpPr>
          <p:nvPr/>
        </p:nvSpPr>
        <p:spPr bwMode="auto">
          <a:xfrm rot="16200000">
            <a:off x="4603750" y="3652837"/>
            <a:ext cx="482600" cy="952500"/>
          </a:xfrm>
          <a:prstGeom prst="downArrow">
            <a:avLst>
              <a:gd name="adj1" fmla="val 50000"/>
              <a:gd name="adj2" fmla="val 49342"/>
            </a:avLst>
          </a:prstGeom>
          <a:solidFill>
            <a:srgbClr val="FF99CC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730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36" name="Text Box 39"/>
          <p:cNvSpPr txBox="1">
            <a:spLocks noChangeArrowheads="1"/>
          </p:cNvSpPr>
          <p:nvPr/>
        </p:nvSpPr>
        <p:spPr bwMode="auto">
          <a:xfrm>
            <a:off x="1649413" y="4230687"/>
            <a:ext cx="1968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en-GB" sz="2000" b="1">
                <a:solidFill>
                  <a:srgbClr val="000000"/>
                </a:solidFill>
                <a:latin typeface="Arial Narrow" pitchFamily="34" charset="0"/>
              </a:rPr>
              <a:t>R</a:t>
            </a:r>
          </a:p>
        </p:txBody>
      </p:sp>
      <p:sp>
        <p:nvSpPr>
          <p:cNvPr id="37" name="Text Box 40"/>
          <p:cNvSpPr txBox="1">
            <a:spLocks noChangeArrowheads="1"/>
          </p:cNvSpPr>
          <p:nvPr/>
        </p:nvSpPr>
        <p:spPr bwMode="auto">
          <a:xfrm>
            <a:off x="7745413" y="5640387"/>
            <a:ext cx="1968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en-GB" sz="2000" b="1">
                <a:solidFill>
                  <a:srgbClr val="000000"/>
                </a:solidFill>
                <a:latin typeface="Arial Narrow" pitchFamily="34" charset="0"/>
              </a:rPr>
              <a:t>G</a:t>
            </a:r>
          </a:p>
        </p:txBody>
      </p:sp>
      <p:sp>
        <p:nvSpPr>
          <p:cNvPr id="38" name="Text Box 41"/>
          <p:cNvSpPr txBox="1">
            <a:spLocks noChangeArrowheads="1"/>
          </p:cNvSpPr>
          <p:nvPr/>
        </p:nvSpPr>
        <p:spPr bwMode="auto">
          <a:xfrm>
            <a:off x="5935663" y="4268787"/>
            <a:ext cx="1968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en-GB" sz="2000" b="1">
                <a:solidFill>
                  <a:srgbClr val="000000"/>
                </a:solidFill>
                <a:latin typeface="Arial Narrow" pitchFamily="34" charset="0"/>
              </a:rPr>
              <a:t>R</a:t>
            </a:r>
          </a:p>
        </p:txBody>
      </p:sp>
      <p:sp>
        <p:nvSpPr>
          <p:cNvPr id="39" name="Text Box 42"/>
          <p:cNvSpPr txBox="1">
            <a:spLocks noChangeArrowheads="1"/>
          </p:cNvSpPr>
          <p:nvPr/>
        </p:nvSpPr>
        <p:spPr bwMode="auto">
          <a:xfrm>
            <a:off x="4225925" y="4386262"/>
            <a:ext cx="13843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en-GB">
                <a:solidFill>
                  <a:srgbClr val="FFFFFF"/>
                </a:solidFill>
              </a:rPr>
              <a:t>Iterated graph cut</a:t>
            </a:r>
          </a:p>
        </p:txBody>
      </p:sp>
      <p:sp>
        <p:nvSpPr>
          <p:cNvPr id="40" name="Slide Number Placeholder 3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FDB6392-078D-4450-A240-BFDE83E99939}" type="slidenum">
              <a:rPr lang="en-US" smtClean="0"/>
              <a:pPr>
                <a:defRPr/>
              </a:pPr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11759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 sz="4000" dirty="0"/>
              <a:t>“Grab Cut”</a:t>
            </a:r>
          </a:p>
        </p:txBody>
      </p:sp>
      <p:sp>
        <p:nvSpPr>
          <p:cNvPr id="4" name="Text Box 26"/>
          <p:cNvSpPr txBox="1">
            <a:spLocks noChangeArrowheads="1"/>
          </p:cNvSpPr>
          <p:nvPr/>
        </p:nvSpPr>
        <p:spPr bwMode="auto">
          <a:xfrm>
            <a:off x="-685800" y="6492875"/>
            <a:ext cx="3206750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GB" b="1" dirty="0">
                <a:solidFill>
                  <a:schemeClr val="tx2"/>
                </a:solidFill>
                <a:latin typeface="Arial Narrow" pitchFamily="34" charset="0"/>
              </a:rPr>
              <a:t>Rother et al (2004)</a:t>
            </a:r>
          </a:p>
        </p:txBody>
      </p:sp>
      <p:pic>
        <p:nvPicPr>
          <p:cNvPr id="50" name="Picture 4" descr="DSC0344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43063"/>
            <a:ext cx="2286000" cy="17145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ectangle 5"/>
          <p:cNvSpPr>
            <a:spLocks noChangeArrowheads="1"/>
          </p:cNvSpPr>
          <p:nvPr/>
        </p:nvSpPr>
        <p:spPr bwMode="auto">
          <a:xfrm>
            <a:off x="125412" y="1782763"/>
            <a:ext cx="1498600" cy="1458912"/>
          </a:xfrm>
          <a:prstGeom prst="rect">
            <a:avLst/>
          </a:prstGeom>
          <a:noFill/>
          <a:ln w="50800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pic>
        <p:nvPicPr>
          <p:cNvPr id="52" name="Picture 7" descr="r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4787" y="3640138"/>
            <a:ext cx="2308225" cy="182721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8" descr="temp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5800" y="3432175"/>
            <a:ext cx="873125" cy="2359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4" name="Picture 11" descr="153_536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8287" y="1655763"/>
            <a:ext cx="2308225" cy="173037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5" name="Group 13"/>
          <p:cNvGrpSpPr>
            <a:grpSpLocks/>
          </p:cNvGrpSpPr>
          <p:nvPr/>
        </p:nvGrpSpPr>
        <p:grpSpPr bwMode="auto">
          <a:xfrm>
            <a:off x="5486400" y="1425575"/>
            <a:ext cx="1450975" cy="1935163"/>
            <a:chOff x="4216" y="952"/>
            <a:chExt cx="914" cy="1219"/>
          </a:xfrm>
        </p:grpSpPr>
        <p:pic>
          <p:nvPicPr>
            <p:cNvPr id="56" name="Picture 14" descr="IMG_3872_JP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16" y="952"/>
              <a:ext cx="914" cy="1219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7" name="Rectangle 15"/>
            <p:cNvSpPr>
              <a:spLocks noChangeArrowheads="1"/>
            </p:cNvSpPr>
            <p:nvPr/>
          </p:nvSpPr>
          <p:spPr bwMode="auto">
            <a:xfrm>
              <a:off x="4504" y="1173"/>
              <a:ext cx="288" cy="767"/>
            </a:xfrm>
            <a:prstGeom prst="rect">
              <a:avLst/>
            </a:prstGeom>
            <a:noFill/>
            <a:ln w="50800" algn="ctr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58" name="Freeform 22"/>
          <p:cNvSpPr>
            <a:spLocks/>
          </p:cNvSpPr>
          <p:nvPr/>
        </p:nvSpPr>
        <p:spPr bwMode="auto">
          <a:xfrm>
            <a:off x="2798762" y="1533525"/>
            <a:ext cx="2330450" cy="1984375"/>
          </a:xfrm>
          <a:custGeom>
            <a:avLst/>
            <a:gdLst>
              <a:gd name="T0" fmla="*/ 24 w 1356"/>
              <a:gd name="T1" fmla="*/ 270 h 1242"/>
              <a:gd name="T2" fmla="*/ 180 w 1356"/>
              <a:gd name="T3" fmla="*/ 198 h 1242"/>
              <a:gd name="T4" fmla="*/ 246 w 1356"/>
              <a:gd name="T5" fmla="*/ 174 h 1242"/>
              <a:gd name="T6" fmla="*/ 318 w 1356"/>
              <a:gd name="T7" fmla="*/ 156 h 1242"/>
              <a:gd name="T8" fmla="*/ 354 w 1356"/>
              <a:gd name="T9" fmla="*/ 126 h 1242"/>
              <a:gd name="T10" fmla="*/ 696 w 1356"/>
              <a:gd name="T11" fmla="*/ 0 h 1242"/>
              <a:gd name="T12" fmla="*/ 834 w 1356"/>
              <a:gd name="T13" fmla="*/ 12 h 1242"/>
              <a:gd name="T14" fmla="*/ 942 w 1356"/>
              <a:gd name="T15" fmla="*/ 48 h 1242"/>
              <a:gd name="T16" fmla="*/ 1044 w 1356"/>
              <a:gd name="T17" fmla="*/ 192 h 1242"/>
              <a:gd name="T18" fmla="*/ 1116 w 1356"/>
              <a:gd name="T19" fmla="*/ 276 h 1242"/>
              <a:gd name="T20" fmla="*/ 1188 w 1356"/>
              <a:gd name="T21" fmla="*/ 348 h 1242"/>
              <a:gd name="T22" fmla="*/ 1212 w 1356"/>
              <a:gd name="T23" fmla="*/ 372 h 1242"/>
              <a:gd name="T24" fmla="*/ 1230 w 1356"/>
              <a:gd name="T25" fmla="*/ 390 h 1242"/>
              <a:gd name="T26" fmla="*/ 1272 w 1356"/>
              <a:gd name="T27" fmla="*/ 462 h 1242"/>
              <a:gd name="T28" fmla="*/ 1296 w 1356"/>
              <a:gd name="T29" fmla="*/ 498 h 1242"/>
              <a:gd name="T30" fmla="*/ 1338 w 1356"/>
              <a:gd name="T31" fmla="*/ 600 h 1242"/>
              <a:gd name="T32" fmla="*/ 1356 w 1356"/>
              <a:gd name="T33" fmla="*/ 660 h 1242"/>
              <a:gd name="T34" fmla="*/ 1272 w 1356"/>
              <a:gd name="T35" fmla="*/ 1014 h 1242"/>
              <a:gd name="T36" fmla="*/ 1188 w 1356"/>
              <a:gd name="T37" fmla="*/ 1146 h 1242"/>
              <a:gd name="T38" fmla="*/ 1134 w 1356"/>
              <a:gd name="T39" fmla="*/ 1188 h 1242"/>
              <a:gd name="T40" fmla="*/ 990 w 1356"/>
              <a:gd name="T41" fmla="*/ 1242 h 1242"/>
              <a:gd name="T42" fmla="*/ 684 w 1356"/>
              <a:gd name="T43" fmla="*/ 1218 h 1242"/>
              <a:gd name="T44" fmla="*/ 474 w 1356"/>
              <a:gd name="T45" fmla="*/ 1158 h 1242"/>
              <a:gd name="T46" fmla="*/ 414 w 1356"/>
              <a:gd name="T47" fmla="*/ 1128 h 1242"/>
              <a:gd name="T48" fmla="*/ 330 w 1356"/>
              <a:gd name="T49" fmla="*/ 1050 h 1242"/>
              <a:gd name="T50" fmla="*/ 258 w 1356"/>
              <a:gd name="T51" fmla="*/ 978 h 1242"/>
              <a:gd name="T52" fmla="*/ 204 w 1356"/>
              <a:gd name="T53" fmla="*/ 924 h 1242"/>
              <a:gd name="T54" fmla="*/ 96 w 1356"/>
              <a:gd name="T55" fmla="*/ 762 h 1242"/>
              <a:gd name="T56" fmla="*/ 84 w 1356"/>
              <a:gd name="T57" fmla="*/ 726 h 1242"/>
              <a:gd name="T58" fmla="*/ 30 w 1356"/>
              <a:gd name="T59" fmla="*/ 564 h 1242"/>
              <a:gd name="T60" fmla="*/ 0 w 1356"/>
              <a:gd name="T61" fmla="*/ 408 h 1242"/>
              <a:gd name="T62" fmla="*/ 24 w 1356"/>
              <a:gd name="T63" fmla="*/ 270 h 12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356" h="1242">
                <a:moveTo>
                  <a:pt x="24" y="270"/>
                </a:moveTo>
                <a:cubicBezTo>
                  <a:pt x="61" y="214"/>
                  <a:pt x="119" y="207"/>
                  <a:pt x="180" y="198"/>
                </a:cubicBezTo>
                <a:cubicBezTo>
                  <a:pt x="203" y="190"/>
                  <a:pt x="222" y="179"/>
                  <a:pt x="246" y="174"/>
                </a:cubicBezTo>
                <a:cubicBezTo>
                  <a:pt x="265" y="170"/>
                  <a:pt x="301" y="167"/>
                  <a:pt x="318" y="156"/>
                </a:cubicBezTo>
                <a:cubicBezTo>
                  <a:pt x="331" y="147"/>
                  <a:pt x="341" y="135"/>
                  <a:pt x="354" y="126"/>
                </a:cubicBezTo>
                <a:cubicBezTo>
                  <a:pt x="454" y="59"/>
                  <a:pt x="579" y="23"/>
                  <a:pt x="696" y="0"/>
                </a:cubicBezTo>
                <a:cubicBezTo>
                  <a:pt x="744" y="3"/>
                  <a:pt x="788" y="2"/>
                  <a:pt x="834" y="12"/>
                </a:cubicBezTo>
                <a:cubicBezTo>
                  <a:pt x="872" y="20"/>
                  <a:pt x="905" y="39"/>
                  <a:pt x="942" y="48"/>
                </a:cubicBezTo>
                <a:cubicBezTo>
                  <a:pt x="989" y="84"/>
                  <a:pt x="1011" y="143"/>
                  <a:pt x="1044" y="192"/>
                </a:cubicBezTo>
                <a:cubicBezTo>
                  <a:pt x="1067" y="227"/>
                  <a:pt x="1090" y="246"/>
                  <a:pt x="1116" y="276"/>
                </a:cubicBezTo>
                <a:cubicBezTo>
                  <a:pt x="1138" y="301"/>
                  <a:pt x="1164" y="324"/>
                  <a:pt x="1188" y="348"/>
                </a:cubicBezTo>
                <a:cubicBezTo>
                  <a:pt x="1196" y="356"/>
                  <a:pt x="1204" y="364"/>
                  <a:pt x="1212" y="372"/>
                </a:cubicBezTo>
                <a:cubicBezTo>
                  <a:pt x="1218" y="378"/>
                  <a:pt x="1230" y="390"/>
                  <a:pt x="1230" y="390"/>
                </a:cubicBezTo>
                <a:cubicBezTo>
                  <a:pt x="1239" y="417"/>
                  <a:pt x="1256" y="438"/>
                  <a:pt x="1272" y="462"/>
                </a:cubicBezTo>
                <a:cubicBezTo>
                  <a:pt x="1280" y="474"/>
                  <a:pt x="1296" y="498"/>
                  <a:pt x="1296" y="498"/>
                </a:cubicBezTo>
                <a:cubicBezTo>
                  <a:pt x="1305" y="535"/>
                  <a:pt x="1328" y="564"/>
                  <a:pt x="1338" y="600"/>
                </a:cubicBezTo>
                <a:cubicBezTo>
                  <a:pt x="1344" y="620"/>
                  <a:pt x="1356" y="660"/>
                  <a:pt x="1356" y="660"/>
                </a:cubicBezTo>
                <a:cubicBezTo>
                  <a:pt x="1351" y="786"/>
                  <a:pt x="1343" y="907"/>
                  <a:pt x="1272" y="1014"/>
                </a:cubicBezTo>
                <a:cubicBezTo>
                  <a:pt x="1263" y="1071"/>
                  <a:pt x="1230" y="1109"/>
                  <a:pt x="1188" y="1146"/>
                </a:cubicBezTo>
                <a:cubicBezTo>
                  <a:pt x="1139" y="1189"/>
                  <a:pt x="1171" y="1176"/>
                  <a:pt x="1134" y="1188"/>
                </a:cubicBezTo>
                <a:cubicBezTo>
                  <a:pt x="1106" y="1209"/>
                  <a:pt x="1028" y="1233"/>
                  <a:pt x="990" y="1242"/>
                </a:cubicBezTo>
                <a:cubicBezTo>
                  <a:pt x="885" y="1238"/>
                  <a:pt x="788" y="1225"/>
                  <a:pt x="684" y="1218"/>
                </a:cubicBezTo>
                <a:cubicBezTo>
                  <a:pt x="610" y="1207"/>
                  <a:pt x="546" y="1176"/>
                  <a:pt x="474" y="1158"/>
                </a:cubicBezTo>
                <a:cubicBezTo>
                  <a:pt x="454" y="1145"/>
                  <a:pt x="433" y="1143"/>
                  <a:pt x="414" y="1128"/>
                </a:cubicBezTo>
                <a:cubicBezTo>
                  <a:pt x="385" y="1104"/>
                  <a:pt x="361" y="1071"/>
                  <a:pt x="330" y="1050"/>
                </a:cubicBezTo>
                <a:cubicBezTo>
                  <a:pt x="311" y="1022"/>
                  <a:pt x="282" y="1002"/>
                  <a:pt x="258" y="978"/>
                </a:cubicBezTo>
                <a:cubicBezTo>
                  <a:pt x="239" y="959"/>
                  <a:pt x="226" y="939"/>
                  <a:pt x="204" y="924"/>
                </a:cubicBezTo>
                <a:cubicBezTo>
                  <a:pt x="168" y="870"/>
                  <a:pt x="132" y="816"/>
                  <a:pt x="96" y="762"/>
                </a:cubicBezTo>
                <a:cubicBezTo>
                  <a:pt x="89" y="751"/>
                  <a:pt x="91" y="737"/>
                  <a:pt x="84" y="726"/>
                </a:cubicBezTo>
                <a:cubicBezTo>
                  <a:pt x="52" y="678"/>
                  <a:pt x="48" y="617"/>
                  <a:pt x="30" y="564"/>
                </a:cubicBezTo>
                <a:cubicBezTo>
                  <a:pt x="11" y="508"/>
                  <a:pt x="0" y="467"/>
                  <a:pt x="0" y="408"/>
                </a:cubicBezTo>
                <a:lnTo>
                  <a:pt x="24" y="270"/>
                </a:lnTo>
                <a:close/>
              </a:path>
            </a:pathLst>
          </a:custGeom>
          <a:noFill/>
          <a:ln w="6032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pic>
        <p:nvPicPr>
          <p:cNvPr id="59" name="Picture 23" descr="o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587" y="3559175"/>
            <a:ext cx="1976438" cy="190658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4" descr="k1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0" y="3836988"/>
            <a:ext cx="1673225" cy="142557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1" name="Group 5"/>
          <p:cNvGrpSpPr>
            <a:grpSpLocks/>
          </p:cNvGrpSpPr>
          <p:nvPr/>
        </p:nvGrpSpPr>
        <p:grpSpPr bwMode="auto">
          <a:xfrm>
            <a:off x="7239000" y="2236788"/>
            <a:ext cx="1814513" cy="1333500"/>
            <a:chOff x="552" y="1552"/>
            <a:chExt cx="1558" cy="1040"/>
          </a:xfrm>
        </p:grpSpPr>
        <p:pic>
          <p:nvPicPr>
            <p:cNvPr id="62" name="Picture 6" descr="209070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2" y="1552"/>
              <a:ext cx="1558" cy="1040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3" name="Rectangle 7"/>
            <p:cNvSpPr>
              <a:spLocks noChangeArrowheads="1"/>
            </p:cNvSpPr>
            <p:nvPr/>
          </p:nvSpPr>
          <p:spPr bwMode="auto">
            <a:xfrm>
              <a:off x="846" y="1776"/>
              <a:ext cx="1056" cy="712"/>
            </a:xfrm>
            <a:prstGeom prst="rect">
              <a:avLst/>
            </a:prstGeom>
            <a:noFill/>
            <a:ln w="57150" algn="ctr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FFFFFF"/>
                </a:solidFill>
              </a:endParaRPr>
            </a:p>
          </p:txBody>
        </p:sp>
      </p:grp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FDB6392-078D-4450-A240-BFDE83E99939}" type="slidenum">
              <a:rPr lang="en-US" smtClean="0"/>
              <a:pPr>
                <a:defRPr/>
              </a:pPr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470059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5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-3175"/>
            <a:ext cx="8229600" cy="1143000"/>
          </a:xfrm>
        </p:spPr>
        <p:txBody>
          <a:bodyPr/>
          <a:lstStyle/>
          <a:p>
            <a:pPr eaLnBrk="1" hangingPunct="1"/>
            <a:r>
              <a:rPr lang="en-US" sz="4000">
                <a:latin typeface="Arial" charset="0"/>
                <a:ea typeface="ＭＳ Ｐゴシック" charset="0"/>
                <a:cs typeface="ＭＳ Ｐゴシック" charset="0"/>
              </a:rPr>
              <a:t>Topics overview</a:t>
            </a:r>
          </a:p>
        </p:txBody>
      </p:sp>
      <p:sp>
        <p:nvSpPr>
          <p:cNvPr id="14950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11188" y="847253"/>
            <a:ext cx="8229600" cy="4525963"/>
          </a:xfrm>
        </p:spPr>
        <p:txBody>
          <a:bodyPr/>
          <a:lstStyle/>
          <a:p>
            <a:r>
              <a:rPr lang="en-US" sz="2800" dirty="0">
                <a:latin typeface="Arial" charset="0"/>
                <a:ea typeface="ＭＳ Ｐゴシック" charset="0"/>
                <a:cs typeface="ＭＳ Ｐゴシック" charset="0"/>
              </a:rPr>
              <a:t>Intro</a:t>
            </a:r>
          </a:p>
          <a:p>
            <a:r>
              <a:rPr lang="en-US" sz="2800" dirty="0">
                <a:latin typeface="Arial" charset="0"/>
                <a:ea typeface="ＭＳ Ｐゴシック" charset="0"/>
                <a:cs typeface="ＭＳ Ｐゴシック" charset="0"/>
              </a:rPr>
              <a:t>Multiple views and motion</a:t>
            </a:r>
          </a:p>
          <a:p>
            <a:pPr eaLnBrk="1" hangingPunct="1"/>
            <a:r>
              <a:rPr lang="en-US" sz="2800" dirty="0">
                <a:latin typeface="Arial" charset="0"/>
                <a:ea typeface="ＭＳ Ｐゴシック" charset="0"/>
                <a:cs typeface="ＭＳ Ｐゴシック" charset="0"/>
              </a:rPr>
              <a:t>Features &amp; filters</a:t>
            </a:r>
          </a:p>
          <a:p>
            <a:pPr eaLnBrk="1" hangingPunct="1"/>
            <a:r>
              <a:rPr lang="en-US" sz="2800" dirty="0">
                <a:solidFill>
                  <a:srgbClr val="FF0000"/>
                </a:solidFill>
                <a:latin typeface="Arial" charset="0"/>
                <a:ea typeface="ＭＳ Ｐゴシック" charset="0"/>
                <a:cs typeface="ＭＳ Ｐゴシック" charset="0"/>
              </a:rPr>
              <a:t>Grouping &amp; fitting</a:t>
            </a:r>
          </a:p>
          <a:p>
            <a:pPr lvl="1" eaLnBrk="1" hangingPunct="1"/>
            <a:r>
              <a:rPr lang="en-US" sz="2400" dirty="0">
                <a:solidFill>
                  <a:srgbClr val="FF0000"/>
                </a:solidFill>
                <a:latin typeface="Arial" charset="0"/>
                <a:ea typeface="ＭＳ Ｐゴシック" charset="0"/>
                <a:cs typeface="ＭＳ Ｐゴシック" charset="0"/>
              </a:rPr>
              <a:t>Segmentation and clustering</a:t>
            </a:r>
          </a:p>
          <a:p>
            <a:pPr lvl="1" eaLnBrk="1" hangingPunct="1"/>
            <a:r>
              <a:rPr lang="en-US" sz="2400" dirty="0">
                <a:solidFill>
                  <a:srgbClr val="FF0000"/>
                </a:solidFill>
                <a:latin typeface="Arial" charset="0"/>
                <a:ea typeface="ＭＳ Ｐゴシック" charset="0"/>
                <a:cs typeface="ＭＳ Ｐゴシック" charset="0"/>
              </a:rPr>
              <a:t>Hough transform</a:t>
            </a:r>
          </a:p>
          <a:p>
            <a:pPr lvl="1" eaLnBrk="1" hangingPunct="1"/>
            <a:r>
              <a:rPr lang="en-US" sz="2400" dirty="0">
                <a:solidFill>
                  <a:srgbClr val="FF0000"/>
                </a:solidFill>
                <a:latin typeface="Arial" charset="0"/>
                <a:ea typeface="ＭＳ Ｐゴシック" charset="0"/>
                <a:cs typeface="ＭＳ Ｐゴシック" charset="0"/>
              </a:rPr>
              <a:t>Deformable contours</a:t>
            </a:r>
          </a:p>
          <a:p>
            <a:pPr eaLnBrk="1" hangingPunct="1"/>
            <a:r>
              <a:rPr lang="en-US" sz="2800" dirty="0">
                <a:latin typeface="Arial" charset="0"/>
                <a:ea typeface="ＭＳ Ｐゴシック" charset="0"/>
                <a:cs typeface="ＭＳ Ｐゴシック" charset="0"/>
              </a:rPr>
              <a:t>Recognition</a:t>
            </a:r>
          </a:p>
          <a:p>
            <a:pPr eaLnBrk="1" hangingPunct="1"/>
            <a:r>
              <a:rPr lang="en-US" sz="2800" dirty="0">
                <a:latin typeface="Arial" charset="0"/>
                <a:ea typeface="ＭＳ Ｐゴシック" charset="0"/>
                <a:cs typeface="ＭＳ Ｐゴシック" charset="0"/>
              </a:rPr>
              <a:t>Video processing</a:t>
            </a:r>
          </a:p>
        </p:txBody>
      </p:sp>
      <p:sp>
        <p:nvSpPr>
          <p:cNvPr id="149507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0B59C71F-5CA6-4F44-A4A2-543A30CBDC16}" type="slidenum">
              <a:rPr lang="en-US" sz="1400" b="0"/>
              <a:pPr eaLnBrk="1" hangingPunct="1"/>
              <a:t>72</a:t>
            </a:fld>
            <a:endParaRPr lang="en-US" sz="1400" b="0"/>
          </a:p>
        </p:txBody>
      </p:sp>
      <p:sp>
        <p:nvSpPr>
          <p:cNvPr id="149508" name="TextBox 5"/>
          <p:cNvSpPr txBox="1">
            <a:spLocks noChangeArrowheads="1"/>
          </p:cNvSpPr>
          <p:nvPr/>
        </p:nvSpPr>
        <p:spPr bwMode="auto">
          <a:xfrm>
            <a:off x="0" y="6488113"/>
            <a:ext cx="319881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b="0"/>
              <a:t>Slide credit: Kristen Grauman</a:t>
            </a:r>
          </a:p>
        </p:txBody>
      </p:sp>
    </p:spTree>
    <p:extLst>
      <p:ext uri="{BB962C8B-B14F-4D97-AF65-F5344CB8AC3E}">
        <p14:creationId xmlns:p14="http://schemas.microsoft.com/office/powerpoint/2010/main" val="425238900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010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Questions?</a:t>
            </a:r>
          </a:p>
        </p:txBody>
      </p:sp>
      <p:sp>
        <p:nvSpPr>
          <p:cNvPr id="4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BB6C3202-6032-4398-816A-8AC20E230ECE}" type="slidenum">
              <a:rPr lang="en-US" sz="1400" kern="120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73</a:t>
            </a:fld>
            <a:endParaRPr lang="en-US" sz="1400" kern="1200" dirty="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6550223"/>
            <a:ext cx="28443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Slide credit: Devi Parikh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5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-3175"/>
            <a:ext cx="8229600" cy="1143000"/>
          </a:xfrm>
        </p:spPr>
        <p:txBody>
          <a:bodyPr/>
          <a:lstStyle/>
          <a:p>
            <a:pPr eaLnBrk="1" hangingPunct="1"/>
            <a:r>
              <a:rPr lang="en-US" sz="4000">
                <a:latin typeface="Arial" charset="0"/>
                <a:ea typeface="ＭＳ Ｐゴシック" charset="0"/>
                <a:cs typeface="ＭＳ Ｐゴシック" charset="0"/>
              </a:rPr>
              <a:t>Topics overview</a:t>
            </a:r>
          </a:p>
        </p:txBody>
      </p:sp>
      <p:sp>
        <p:nvSpPr>
          <p:cNvPr id="14950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11188" y="847253"/>
            <a:ext cx="8229600" cy="4525963"/>
          </a:xfrm>
        </p:spPr>
        <p:txBody>
          <a:bodyPr/>
          <a:lstStyle/>
          <a:p>
            <a:r>
              <a:rPr lang="en-US" sz="2800" dirty="0">
                <a:latin typeface="Arial" charset="0"/>
                <a:ea typeface="ＭＳ Ｐゴシック" charset="0"/>
                <a:cs typeface="ＭＳ Ｐゴシック" charset="0"/>
              </a:rPr>
              <a:t>Intro</a:t>
            </a:r>
          </a:p>
          <a:p>
            <a:r>
              <a:rPr lang="en-US" sz="2800" dirty="0">
                <a:latin typeface="Arial" charset="0"/>
                <a:ea typeface="ＭＳ Ｐゴシック" charset="0"/>
                <a:cs typeface="ＭＳ Ｐゴシック" charset="0"/>
              </a:rPr>
              <a:t>Multiple views and motion</a:t>
            </a:r>
          </a:p>
          <a:p>
            <a:pPr eaLnBrk="1" hangingPunct="1"/>
            <a:r>
              <a:rPr lang="en-US" sz="2800" dirty="0">
                <a:latin typeface="Arial" charset="0"/>
                <a:ea typeface="ＭＳ Ｐゴシック" charset="0"/>
                <a:cs typeface="ＭＳ Ｐゴシック" charset="0"/>
              </a:rPr>
              <a:t>Features &amp; filters</a:t>
            </a:r>
          </a:p>
          <a:p>
            <a:pPr eaLnBrk="1" hangingPunct="1"/>
            <a:r>
              <a:rPr lang="en-US" sz="2800" dirty="0">
                <a:solidFill>
                  <a:srgbClr val="FF0000"/>
                </a:solidFill>
                <a:latin typeface="Arial" charset="0"/>
                <a:ea typeface="ＭＳ Ｐゴシック" charset="0"/>
                <a:cs typeface="ＭＳ Ｐゴシック" charset="0"/>
              </a:rPr>
              <a:t>Grouping &amp; fitting</a:t>
            </a:r>
          </a:p>
          <a:p>
            <a:pPr lvl="1" eaLnBrk="1" hangingPunct="1"/>
            <a:r>
              <a:rPr lang="en-US" sz="2400" dirty="0">
                <a:solidFill>
                  <a:srgbClr val="FF0000"/>
                </a:solidFill>
                <a:latin typeface="Arial" charset="0"/>
                <a:ea typeface="ＭＳ Ｐゴシック" charset="0"/>
                <a:cs typeface="ＭＳ Ｐゴシック" charset="0"/>
              </a:rPr>
              <a:t>Segmentation and clustering</a:t>
            </a:r>
          </a:p>
          <a:p>
            <a:pPr lvl="1" eaLnBrk="1" hangingPunct="1"/>
            <a:r>
              <a:rPr lang="en-US" sz="2400" dirty="0">
                <a:solidFill>
                  <a:srgbClr val="FF0000"/>
                </a:solidFill>
                <a:latin typeface="Arial" charset="0"/>
                <a:ea typeface="ＭＳ Ｐゴシック" charset="0"/>
                <a:cs typeface="ＭＳ Ｐゴシック" charset="0"/>
              </a:rPr>
              <a:t>Hough transform</a:t>
            </a:r>
          </a:p>
          <a:p>
            <a:pPr lvl="1" eaLnBrk="1" hangingPunct="1"/>
            <a:r>
              <a:rPr lang="en-US" sz="2400" dirty="0">
                <a:latin typeface="Arial" charset="0"/>
                <a:ea typeface="ＭＳ Ｐゴシック" charset="0"/>
                <a:cs typeface="ＭＳ Ｐゴシック" charset="0"/>
              </a:rPr>
              <a:t>Deformable contours</a:t>
            </a:r>
          </a:p>
          <a:p>
            <a:pPr eaLnBrk="1" hangingPunct="1"/>
            <a:r>
              <a:rPr lang="en-US" sz="2800" dirty="0">
                <a:latin typeface="Arial" charset="0"/>
                <a:ea typeface="ＭＳ Ｐゴシック" charset="0"/>
                <a:cs typeface="ＭＳ Ｐゴシック" charset="0"/>
              </a:rPr>
              <a:t>Recognition</a:t>
            </a:r>
          </a:p>
          <a:p>
            <a:pPr eaLnBrk="1" hangingPunct="1"/>
            <a:r>
              <a:rPr lang="en-US" sz="2800" dirty="0">
                <a:latin typeface="Arial" charset="0"/>
                <a:ea typeface="ＭＳ Ｐゴシック" charset="0"/>
                <a:cs typeface="ＭＳ Ｐゴシック" charset="0"/>
              </a:rPr>
              <a:t>Video processing</a:t>
            </a:r>
          </a:p>
        </p:txBody>
      </p:sp>
      <p:sp>
        <p:nvSpPr>
          <p:cNvPr id="149507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0B59C71F-5CA6-4F44-A4A2-543A30CBDC16}" type="slidenum">
              <a:rPr lang="en-US" sz="1400" b="0"/>
              <a:pPr eaLnBrk="1" hangingPunct="1"/>
              <a:t>8</a:t>
            </a:fld>
            <a:endParaRPr lang="en-US" sz="1400" b="0"/>
          </a:p>
        </p:txBody>
      </p:sp>
      <p:sp>
        <p:nvSpPr>
          <p:cNvPr id="149508" name="TextBox 5"/>
          <p:cNvSpPr txBox="1">
            <a:spLocks noChangeArrowheads="1"/>
          </p:cNvSpPr>
          <p:nvPr/>
        </p:nvSpPr>
        <p:spPr bwMode="auto">
          <a:xfrm>
            <a:off x="0" y="6488113"/>
            <a:ext cx="319881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b="0"/>
              <a:t>Slide credit: Kristen Grauman</a:t>
            </a:r>
          </a:p>
        </p:txBody>
      </p:sp>
    </p:spTree>
    <p:extLst>
      <p:ext uri="{BB962C8B-B14F-4D97-AF65-F5344CB8AC3E}">
        <p14:creationId xmlns:p14="http://schemas.microsoft.com/office/powerpoint/2010/main" val="31905639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5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-3175"/>
            <a:ext cx="8229600" cy="1143000"/>
          </a:xfrm>
        </p:spPr>
        <p:txBody>
          <a:bodyPr/>
          <a:lstStyle/>
          <a:p>
            <a:pPr eaLnBrk="1" hangingPunct="1"/>
            <a:r>
              <a:rPr lang="en-US" sz="4000">
                <a:latin typeface="Arial" charset="0"/>
                <a:ea typeface="ＭＳ Ｐゴシック" charset="0"/>
                <a:cs typeface="ＭＳ Ｐゴシック" charset="0"/>
              </a:rPr>
              <a:t>Topics overview</a:t>
            </a:r>
          </a:p>
        </p:txBody>
      </p:sp>
      <p:sp>
        <p:nvSpPr>
          <p:cNvPr id="14950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11188" y="847253"/>
            <a:ext cx="8229600" cy="4525963"/>
          </a:xfrm>
        </p:spPr>
        <p:txBody>
          <a:bodyPr/>
          <a:lstStyle/>
          <a:p>
            <a:r>
              <a:rPr lang="en-US" sz="2800" dirty="0">
                <a:latin typeface="Arial" charset="0"/>
                <a:ea typeface="ＭＳ Ｐゴシック" charset="0"/>
                <a:cs typeface="ＭＳ Ｐゴシック" charset="0"/>
              </a:rPr>
              <a:t>Intro</a:t>
            </a:r>
          </a:p>
          <a:p>
            <a:r>
              <a:rPr lang="en-US" sz="2800" dirty="0">
                <a:latin typeface="Arial" charset="0"/>
                <a:ea typeface="ＭＳ Ｐゴシック" charset="0"/>
                <a:cs typeface="ＭＳ Ｐゴシック" charset="0"/>
              </a:rPr>
              <a:t>Multiple views and motion</a:t>
            </a:r>
          </a:p>
          <a:p>
            <a:pPr eaLnBrk="1" hangingPunct="1"/>
            <a:r>
              <a:rPr lang="en-US" sz="2800" dirty="0">
                <a:latin typeface="Arial" charset="0"/>
                <a:ea typeface="ＭＳ Ｐゴシック" charset="0"/>
                <a:cs typeface="ＭＳ Ｐゴシック" charset="0"/>
              </a:rPr>
              <a:t>Features &amp; filters</a:t>
            </a:r>
          </a:p>
          <a:p>
            <a:pPr eaLnBrk="1" hangingPunct="1"/>
            <a:r>
              <a:rPr lang="en-US" sz="2800" dirty="0">
                <a:solidFill>
                  <a:srgbClr val="FF0000"/>
                </a:solidFill>
                <a:latin typeface="Arial" charset="0"/>
                <a:ea typeface="ＭＳ Ｐゴシック" charset="0"/>
                <a:cs typeface="ＭＳ Ｐゴシック" charset="0"/>
              </a:rPr>
              <a:t>Grouping &amp; fitting</a:t>
            </a:r>
          </a:p>
          <a:p>
            <a:pPr lvl="1" eaLnBrk="1" hangingPunct="1"/>
            <a:r>
              <a:rPr lang="en-US" sz="2400" dirty="0">
                <a:solidFill>
                  <a:srgbClr val="FF0000"/>
                </a:solidFill>
                <a:latin typeface="Arial" charset="0"/>
                <a:ea typeface="ＭＳ Ｐゴシック" charset="0"/>
                <a:cs typeface="ＭＳ Ｐゴシック" charset="0"/>
              </a:rPr>
              <a:t>Segmentation and clustering</a:t>
            </a:r>
          </a:p>
          <a:p>
            <a:pPr lvl="1" eaLnBrk="1" hangingPunct="1"/>
            <a:r>
              <a:rPr lang="en-US" sz="2400" dirty="0">
                <a:solidFill>
                  <a:srgbClr val="FF0000"/>
                </a:solidFill>
                <a:latin typeface="Arial" charset="0"/>
                <a:ea typeface="ＭＳ Ｐゴシック" charset="0"/>
                <a:cs typeface="ＭＳ Ｐゴシック" charset="0"/>
              </a:rPr>
              <a:t>Hough transform</a:t>
            </a:r>
          </a:p>
          <a:p>
            <a:pPr lvl="1" eaLnBrk="1" hangingPunct="1"/>
            <a:r>
              <a:rPr lang="en-US" sz="2400" dirty="0">
                <a:solidFill>
                  <a:srgbClr val="FF0000"/>
                </a:solidFill>
                <a:latin typeface="Arial" charset="0"/>
                <a:ea typeface="ＭＳ Ｐゴシック" charset="0"/>
                <a:cs typeface="ＭＳ Ｐゴシック" charset="0"/>
              </a:rPr>
              <a:t>Deformable contours</a:t>
            </a:r>
          </a:p>
          <a:p>
            <a:pPr eaLnBrk="1" hangingPunct="1"/>
            <a:r>
              <a:rPr lang="en-US" sz="2800" dirty="0">
                <a:latin typeface="Arial" charset="0"/>
                <a:ea typeface="ＭＳ Ｐゴシック" charset="0"/>
                <a:cs typeface="ＭＳ Ｐゴシック" charset="0"/>
              </a:rPr>
              <a:t>Recognition</a:t>
            </a:r>
          </a:p>
          <a:p>
            <a:pPr eaLnBrk="1" hangingPunct="1"/>
            <a:r>
              <a:rPr lang="en-US" sz="2800" dirty="0">
                <a:latin typeface="Arial" charset="0"/>
                <a:ea typeface="ＭＳ Ｐゴシック" charset="0"/>
                <a:cs typeface="ＭＳ Ｐゴシック" charset="0"/>
              </a:rPr>
              <a:t>Video processing</a:t>
            </a:r>
          </a:p>
        </p:txBody>
      </p:sp>
      <p:sp>
        <p:nvSpPr>
          <p:cNvPr id="149507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0B59C71F-5CA6-4F44-A4A2-543A30CBDC16}" type="slidenum">
              <a:rPr lang="en-US" sz="1400" b="0"/>
              <a:pPr eaLnBrk="1" hangingPunct="1"/>
              <a:t>9</a:t>
            </a:fld>
            <a:endParaRPr lang="en-US" sz="1400" b="0"/>
          </a:p>
        </p:txBody>
      </p:sp>
      <p:sp>
        <p:nvSpPr>
          <p:cNvPr id="149508" name="TextBox 5"/>
          <p:cNvSpPr txBox="1">
            <a:spLocks noChangeArrowheads="1"/>
          </p:cNvSpPr>
          <p:nvPr/>
        </p:nvSpPr>
        <p:spPr bwMode="auto">
          <a:xfrm>
            <a:off x="0" y="6488113"/>
            <a:ext cx="319881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b="0"/>
              <a:t>Slide credit: Kristen Grauman</a:t>
            </a:r>
          </a:p>
        </p:txBody>
      </p:sp>
    </p:spTree>
    <p:extLst>
      <p:ext uri="{BB962C8B-B14F-4D97-AF65-F5344CB8AC3E}">
        <p14:creationId xmlns:p14="http://schemas.microsoft.com/office/powerpoint/2010/main" val="232707445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color} &#10;&#10;\begin{document}&#10;&#10;\color[rgb]{0.99,0.99,0.99} &#10;\begin{displaymath}&#10;\textrm{arg} \min_{{\bf \Theta}} \ E({\bf S, \Theta, \bf x},\lambda)&#10;\end{displaymath}&#10;\end{document}&#10;"/>
  <p:tag name="EXTERNALNAME" val="txp_fig"/>
  <p:tag name="BLEND" val="False"/>
  <p:tag name="TRANSPARENT" val="True"/>
  <p:tag name="KEEPFILES" val="False"/>
  <p:tag name="DEBUGPAUSE" val="False"/>
  <p:tag name="RESOLUTION" val="1200"/>
  <p:tag name="TIMEOUT" val="(none)"/>
  <p:tag name="BOXWIDTH" val="776"/>
  <p:tag name="BOXHEIGHT" val="453"/>
  <p:tag name="BOXFONT" val="10"/>
  <p:tag name="BOXWRAP" val="False"/>
  <p:tag name="WORKAROUNDTRANSPARENCYBUG" val="True"/>
  <p:tag name="ALLOWFONTSUBSTITUTION" val="False"/>
  <p:tag name="BITMAPFORMAT" val="bmp16m"/>
  <p:tag name="ORIGWIDTH" val="201"/>
  <p:tag name="PICTUREFILESIZE" val="518688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color} &#10;&#10;\begin{document}&#10;&#10;\color[rgb]{0.99,0.99,0.99} &#10;\begin{displaymath}&#10;\textrm{arg} \min_{{\bf S}} \ E({\bf S, \Theta, \bf x},\lambda)&#10;\end{displaymath}&#10;\end{document}&#10;"/>
  <p:tag name="EXTERNALNAME" val="txp_fig"/>
  <p:tag name="BLEND" val="False"/>
  <p:tag name="TRANSPARENT" val="True"/>
  <p:tag name="KEEPFILES" val="False"/>
  <p:tag name="DEBUGPAUSE" val="False"/>
  <p:tag name="RESOLUTION" val="1200"/>
  <p:tag name="TIMEOUT" val="(none)"/>
  <p:tag name="BOXWIDTH" val="776"/>
  <p:tag name="BOXHEIGHT" val="453"/>
  <p:tag name="BOXFONT" val="10"/>
  <p:tag name="BOXWRAP" val="False"/>
  <p:tag name="WORKAROUNDTRANSPARENCYBUG" val="True"/>
  <p:tag name="ALLOWFONTSUBSTITUTION" val="False"/>
  <p:tag name="BITMAPFORMAT" val="bmp16m"/>
  <p:tag name="ORIGWIDTH" val="201"/>
  <p:tag name="PICTUREFILESIZE" val="5186886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3_Default Design">
  <a:themeElements>
    <a:clrScheme name="1_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1_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2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8116</TotalTime>
  <Words>3362</Words>
  <Application>Microsoft Macintosh PowerPoint</Application>
  <PresentationFormat>On-screen Show (4:3)</PresentationFormat>
  <Paragraphs>703</Paragraphs>
  <Slides>73</Slides>
  <Notes>66</Notes>
  <HiddenSlides>5</HiddenSlides>
  <MMClips>3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3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73</vt:i4>
      </vt:variant>
    </vt:vector>
  </HeadingPairs>
  <TitlesOfParts>
    <vt:vector size="88" baseType="lpstr">
      <vt:lpstr>ＭＳ Ｐゴシック</vt:lpstr>
      <vt:lpstr>Arial</vt:lpstr>
      <vt:lpstr>Arial Narrow</vt:lpstr>
      <vt:lpstr>Calibri</vt:lpstr>
      <vt:lpstr>Cambria Math</vt:lpstr>
      <vt:lpstr>Comic Sans MS</vt:lpstr>
      <vt:lpstr>Courier</vt:lpstr>
      <vt:lpstr>Monotype Sorts</vt:lpstr>
      <vt:lpstr>Tahoma</vt:lpstr>
      <vt:lpstr>Times New Roman</vt:lpstr>
      <vt:lpstr>Office Theme</vt:lpstr>
      <vt:lpstr>3_Default Design</vt:lpstr>
      <vt:lpstr>2_Default Design</vt:lpstr>
      <vt:lpstr>Image</vt:lpstr>
      <vt:lpstr>Equation</vt:lpstr>
      <vt:lpstr>Fitting: Deformable contours</vt:lpstr>
      <vt:lpstr>Recap so far: Grouping and Fitting</vt:lpstr>
      <vt:lpstr>Grouping: Pixels vs. regions</vt:lpstr>
      <vt:lpstr>Fitting: Edges vs. boundaries</vt:lpstr>
      <vt:lpstr>Announcements</vt:lpstr>
      <vt:lpstr>Topics overview</vt:lpstr>
      <vt:lpstr>Summary</vt:lpstr>
      <vt:lpstr>Topics overview</vt:lpstr>
      <vt:lpstr>Topics overview</vt:lpstr>
      <vt:lpstr>PowerPoint Presentation</vt:lpstr>
      <vt:lpstr>Deformable contours</vt:lpstr>
      <vt:lpstr>Deformable contours</vt:lpstr>
      <vt:lpstr>Deformable contours: intuition</vt:lpstr>
      <vt:lpstr>Deformable contours vs. Hough</vt:lpstr>
      <vt:lpstr>Why do we want to fit deformable shapes?</vt:lpstr>
      <vt:lpstr>Why do we want to fit deformable shapes?</vt:lpstr>
      <vt:lpstr>Why do we want to fit deformable shapes?</vt:lpstr>
      <vt:lpstr>PowerPoint Presentation</vt:lpstr>
      <vt:lpstr>Aspects we need to consider</vt:lpstr>
      <vt:lpstr>Representation</vt:lpstr>
      <vt:lpstr>Fitting deformable contours</vt:lpstr>
      <vt:lpstr>Energy function</vt:lpstr>
      <vt:lpstr>External energy: intuition</vt:lpstr>
      <vt:lpstr>External image energy</vt:lpstr>
      <vt:lpstr>PowerPoint Presentation</vt:lpstr>
      <vt:lpstr>PowerPoint Presentation</vt:lpstr>
      <vt:lpstr>PowerPoint Presentation</vt:lpstr>
      <vt:lpstr>Internal energy</vt:lpstr>
      <vt:lpstr>PowerPoint Presentation</vt:lpstr>
      <vt:lpstr>Example: compare curvature</vt:lpstr>
      <vt:lpstr>Penalizing elasticity</vt:lpstr>
      <vt:lpstr>Penalizing elasticity</vt:lpstr>
      <vt:lpstr>Dealing with missing data</vt:lpstr>
      <vt:lpstr>Extending the internal energy:  capture shape prior</vt:lpstr>
      <vt:lpstr>Total energy: function of the weights</vt:lpstr>
      <vt:lpstr>Total energy: function of the weights</vt:lpstr>
      <vt:lpstr>Recap: deformable contour</vt:lpstr>
      <vt:lpstr>Energy minimization</vt:lpstr>
      <vt:lpstr>Energy minimization: greedy</vt:lpstr>
      <vt:lpstr>Energy minimization</vt:lpstr>
      <vt:lpstr>Energy minimization:  dynamic programming</vt:lpstr>
      <vt:lpstr>Energy minimization:  dynamic programming</vt:lpstr>
      <vt:lpstr>Snake energy: pair-wise interactions </vt:lpstr>
      <vt:lpstr>PowerPoint Presentation</vt:lpstr>
      <vt:lpstr>Energy minimization:  dynamic programming</vt:lpstr>
      <vt:lpstr>PowerPoint Presentation</vt:lpstr>
      <vt:lpstr>Aspects we need to consider</vt:lpstr>
      <vt:lpstr>Tracking via deformable contours</vt:lpstr>
      <vt:lpstr>PowerPoint Presentation</vt:lpstr>
      <vt:lpstr>3D active contours</vt:lpstr>
      <vt:lpstr>PowerPoint Presentation</vt:lpstr>
      <vt:lpstr>Limitations</vt:lpstr>
      <vt:lpstr>Distance transform</vt:lpstr>
      <vt:lpstr>Deformable contours: pros and cons</vt:lpstr>
      <vt:lpstr>Summary</vt:lpstr>
      <vt:lpstr>PowerPoint Presentation</vt:lpstr>
      <vt:lpstr>Interactive forces</vt:lpstr>
      <vt:lpstr>Intelligent scissors</vt:lpstr>
      <vt:lpstr>Intelligent scissors</vt:lpstr>
      <vt:lpstr>PowerPoint Presentation</vt:lpstr>
      <vt:lpstr>Beyond boundary snapping…</vt:lpstr>
      <vt:lpstr>Recall: Images as graphs</vt:lpstr>
      <vt:lpstr>Recall: Segmentation by Graph Cuts</vt:lpstr>
      <vt:lpstr>PowerPoint Presentation</vt:lpstr>
      <vt:lpstr>Graph cuts for interactive segmentation</vt:lpstr>
      <vt:lpstr>PowerPoint Presentation</vt:lpstr>
      <vt:lpstr>PowerPoint Presentation</vt:lpstr>
      <vt:lpstr>PowerPoint Presentation</vt:lpstr>
      <vt:lpstr>“Grab Cut”</vt:lpstr>
      <vt:lpstr>“Grab Cut”</vt:lpstr>
      <vt:lpstr>“Grab Cut”</vt:lpstr>
      <vt:lpstr>Topics overview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/>
  <cp:lastModifiedBy>Devi Parikh</cp:lastModifiedBy>
  <cp:revision>190</cp:revision>
  <cp:lastPrinted>2011-02-22T01:23:00Z</cp:lastPrinted>
  <dcterms:created xsi:type="dcterms:W3CDTF">2013-10-08T22:01:00Z</dcterms:created>
  <dcterms:modified xsi:type="dcterms:W3CDTF">2018-10-15T14:36:31Z</dcterms:modified>
</cp:coreProperties>
</file>